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0" r:id="rId3"/>
    <p:sldId id="261" r:id="rId4"/>
    <p:sldId id="262" r:id="rId5"/>
    <p:sldId id="270" r:id="rId6"/>
    <p:sldId id="272" r:id="rId7"/>
    <p:sldId id="275" r:id="rId8"/>
    <p:sldId id="274" r:id="rId9"/>
    <p:sldId id="277" r:id="rId10"/>
    <p:sldId id="263" r:id="rId11"/>
    <p:sldId id="273" r:id="rId12"/>
    <p:sldId id="276" r:id="rId13"/>
    <p:sldId id="280" r:id="rId14"/>
    <p:sldId id="264" r:id="rId15"/>
    <p:sldId id="265" r:id="rId16"/>
    <p:sldId id="278" r:id="rId17"/>
    <p:sldId id="279" r:id="rId18"/>
    <p:sldId id="282" r:id="rId19"/>
    <p:sldId id="283" r:id="rId20"/>
    <p:sldId id="285" r:id="rId21"/>
    <p:sldId id="284" r:id="rId22"/>
    <p:sldId id="289" r:id="rId23"/>
    <p:sldId id="286" r:id="rId24"/>
    <p:sldId id="290" r:id="rId25"/>
    <p:sldId id="292" r:id="rId26"/>
    <p:sldId id="293" r:id="rId27"/>
    <p:sldId id="291" r:id="rId28"/>
    <p:sldId id="287" r:id="rId29"/>
    <p:sldId id="294" r:id="rId30"/>
    <p:sldId id="295" r:id="rId31"/>
    <p:sldId id="296" r:id="rId32"/>
    <p:sldId id="297" r:id="rId33"/>
    <p:sldId id="299" r:id="rId34"/>
    <p:sldId id="300" r:id="rId35"/>
    <p:sldId id="298" r:id="rId36"/>
    <p:sldId id="267" r:id="rId37"/>
    <p:sldId id="268" r:id="rId38"/>
    <p:sldId id="281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D4E11-F467-445C-9AA3-1E15ABC8C529}" type="datetimeFigureOut">
              <a:rPr lang="hr-HR" smtClean="0"/>
              <a:t>14.05.2020.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114D6-5417-4CFD-BD04-A99479A9F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0562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46210-B9B1-4DE1-A056-6ACB9AB53167}" type="datetimeFigureOut">
              <a:rPr lang="hr-HR" smtClean="0"/>
              <a:t>14.05.2020.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10718-4257-45A4-91D3-E861FAF48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284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10718-4257-45A4-91D3-E861FAF48F16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180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B078-8098-4887-B07B-7933F3D957C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C00-B014-449C-90D0-51EC789F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B078-8098-4887-B07B-7933F3D957C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C00-B014-449C-90D0-51EC789F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B078-8098-4887-B07B-7933F3D957C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C00-B014-449C-90D0-51EC789F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B078-8098-4887-B07B-7933F3D957C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C00-B014-449C-90D0-51EC789F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B078-8098-4887-B07B-7933F3D957C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C00-B014-449C-90D0-51EC789F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B078-8098-4887-B07B-7933F3D957C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C00-B014-449C-90D0-51EC789F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B078-8098-4887-B07B-7933F3D957C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C00-B014-449C-90D0-51EC789F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B078-8098-4887-B07B-7933F3D957C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C00-B014-449C-90D0-51EC789F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B078-8098-4887-B07B-7933F3D957C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C00-B014-449C-90D0-51EC789F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B078-8098-4887-B07B-7933F3D957C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C00-B014-449C-90D0-51EC789F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B078-8098-4887-B07B-7933F3D957C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C00-B014-449C-90D0-51EC789F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B078-8098-4887-B07B-7933F3D957C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9C00-B014-449C-90D0-51EC789F4F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>
              <a:lumMod val="50000"/>
            </a:schemeClr>
          </a:solidFill>
          <a:latin typeface="Neo 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Neo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Neo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Neo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Neo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Neo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Mr_uLZV-e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mjere.hr/potpore-za-samozaposljavanje-dokumentacija-obrasci/" TargetMode="External"/><Relationship Id="rId2" Type="http://schemas.openxmlformats.org/officeDocument/2006/relationships/hyperlink" Target="http://www.hbor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ba.gov/business-guide/plan-your-business/write-your-business-pla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82291"/>
            <a:ext cx="7772400" cy="1470025"/>
          </a:xfrm>
        </p:spPr>
        <p:txBody>
          <a:bodyPr>
            <a:normAutofit/>
          </a:bodyPr>
          <a:lstStyle/>
          <a:p>
            <a:r>
              <a:rPr lang="hr-HR" sz="4400" b="1" dirty="0">
                <a:solidFill>
                  <a:srgbClr val="002060"/>
                </a:solidFill>
              </a:rPr>
              <a:t>Izrada poslovnog plana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368" y="357301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hr-HR" sz="1600" b="1" dirty="0">
                <a:solidFill>
                  <a:srgbClr val="002060"/>
                </a:solidFill>
              </a:rPr>
              <a:t>Doris Pavlović</a:t>
            </a:r>
          </a:p>
          <a:p>
            <a:pPr algn="r"/>
            <a:r>
              <a:rPr lang="hr-HR" sz="1600" dirty="0">
                <a:solidFill>
                  <a:srgbClr val="002060"/>
                </a:solidFill>
              </a:rPr>
              <a:t>Agencija za održivi razvoj Općine Antunovac RODA d.o.o. za gospodarski i ruralni razvoj i poticanje poduzetništva</a:t>
            </a:r>
          </a:p>
          <a:p>
            <a:endParaRPr lang="en-US" sz="1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" b="38161"/>
          <a:stretch/>
        </p:blipFill>
        <p:spPr>
          <a:xfrm>
            <a:off x="1259632" y="4869160"/>
            <a:ext cx="626469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Karakteristike dobrog poslovnog plana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2"/>
                </a:solidFill>
              </a:rPr>
              <a:t>Lako čitljiv i </a:t>
            </a:r>
            <a:r>
              <a:rPr lang="hr-HR" dirty="0" smtClean="0">
                <a:solidFill>
                  <a:schemeClr val="tx2"/>
                </a:solidFill>
              </a:rPr>
              <a:t>razumljiv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2"/>
                </a:solidFill>
              </a:rPr>
              <a:t>Orijentiran prema </a:t>
            </a:r>
            <a:r>
              <a:rPr lang="hr-HR" dirty="0" smtClean="0">
                <a:solidFill>
                  <a:schemeClr val="tx2"/>
                </a:solidFill>
              </a:rPr>
              <a:t>tržištu </a:t>
            </a:r>
            <a:r>
              <a:rPr lang="hr-HR" sz="1500" dirty="0" smtClean="0">
                <a:solidFill>
                  <a:schemeClr val="tx2"/>
                </a:solidFill>
              </a:rPr>
              <a:t>(</a:t>
            </a:r>
            <a:r>
              <a:rPr lang="hr-HR" sz="1500" dirty="0">
                <a:solidFill>
                  <a:schemeClr val="tx2"/>
                </a:solidFill>
              </a:rPr>
              <a:t>a ne isključivo prema tehnologiji rada ili kapacitetu poduzetnika)</a:t>
            </a:r>
            <a:endParaRPr lang="hr-H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2"/>
                </a:solidFill>
              </a:rPr>
              <a:t> Uvjerljiva </a:t>
            </a:r>
            <a:r>
              <a:rPr lang="hr-HR" dirty="0">
                <a:solidFill>
                  <a:schemeClr val="tx2"/>
                </a:solidFill>
              </a:rPr>
              <a:t>i realna razvojna </a:t>
            </a:r>
            <a:r>
              <a:rPr lang="hr-HR" dirty="0" smtClean="0">
                <a:solidFill>
                  <a:schemeClr val="tx2"/>
                </a:solidFill>
              </a:rPr>
              <a:t>vizija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2"/>
                </a:solidFill>
              </a:rPr>
              <a:t>Sadrži </a:t>
            </a:r>
            <a:r>
              <a:rPr lang="hr-HR" dirty="0">
                <a:solidFill>
                  <a:schemeClr val="tx2"/>
                </a:solidFill>
              </a:rPr>
              <a:t>procjenu utjecaja </a:t>
            </a:r>
            <a:r>
              <a:rPr lang="hr-HR" dirty="0" smtClean="0">
                <a:solidFill>
                  <a:schemeClr val="tx2"/>
                </a:solidFill>
              </a:rPr>
              <a:t>konkurencije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77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Karakteristike dobrog poslovnog </a:t>
            </a:r>
            <a:r>
              <a:rPr lang="hr-HR" dirty="0" smtClean="0"/>
              <a:t>plana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2"/>
                </a:solidFill>
              </a:rPr>
              <a:t>Sadrži posebnosti </a:t>
            </a:r>
            <a:r>
              <a:rPr lang="hr-HR" dirty="0" smtClean="0">
                <a:solidFill>
                  <a:schemeClr val="tx2"/>
                </a:solidFill>
              </a:rPr>
              <a:t>poslovanja </a:t>
            </a:r>
            <a:r>
              <a:rPr lang="hr-HR" sz="1300" dirty="0" smtClean="0">
                <a:solidFill>
                  <a:schemeClr val="tx2"/>
                </a:solidFill>
              </a:rPr>
              <a:t>(</a:t>
            </a:r>
            <a:r>
              <a:rPr lang="hr-HR" sz="1300" dirty="0">
                <a:solidFill>
                  <a:schemeClr val="tx2"/>
                </a:solidFill>
              </a:rPr>
              <a:t>po čemu se razlikujemo od ostalih</a:t>
            </a:r>
            <a:r>
              <a:rPr lang="hr-HR" sz="1300" dirty="0" smtClean="0">
                <a:solidFill>
                  <a:schemeClr val="tx2"/>
                </a:solidFill>
              </a:rPr>
              <a:t>?)</a:t>
            </a:r>
            <a:endParaRPr lang="hr-HR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2"/>
                </a:solidFill>
              </a:rPr>
              <a:t>Prikazuje </a:t>
            </a:r>
            <a:r>
              <a:rPr lang="hr-HR" dirty="0">
                <a:solidFill>
                  <a:schemeClr val="tx2"/>
                </a:solidFill>
              </a:rPr>
              <a:t>način uporabe predviđenih </a:t>
            </a:r>
            <a:r>
              <a:rPr lang="hr-HR" dirty="0" smtClean="0">
                <a:solidFill>
                  <a:schemeClr val="tx2"/>
                </a:solidFill>
              </a:rPr>
              <a:t>sredstava </a:t>
            </a:r>
            <a:r>
              <a:rPr lang="hr-HR" sz="1125" dirty="0">
                <a:solidFill>
                  <a:schemeClr val="tx2"/>
                </a:solidFill>
              </a:rPr>
              <a:t>(bez obzira radi li se o vlastitim ili tuđim sredstvima)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2"/>
                </a:solidFill>
              </a:rPr>
              <a:t>Predviđa rezultate uspješnog ulaganja i proširenje poslovanja u budućnosti - a time i povećanje vrijednosti sadašnjih ulaganja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39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Karakteristike dobrog poslovnog plana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Dobar poslovni plan odgovorit će poduzetniku na pitanja:</a:t>
            </a:r>
          </a:p>
          <a:p>
            <a:pPr marL="0" indent="0">
              <a:buNone/>
            </a:pPr>
            <a:endParaRPr lang="hr-H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/>
              <a:t>Gdje </a:t>
            </a:r>
            <a:r>
              <a:rPr lang="hr-HR" dirty="0"/>
              <a:t>sam </a:t>
            </a:r>
            <a:r>
              <a:rPr lang="hr-HR" b="1" dirty="0"/>
              <a:t>sad</a:t>
            </a:r>
            <a:r>
              <a:rPr lang="hr-HR" dirty="0"/>
              <a:t>?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sz="2800" dirty="0" smtClean="0"/>
              <a:t>Gdje </a:t>
            </a:r>
            <a:r>
              <a:rPr lang="hr-HR" sz="2800" b="1" dirty="0"/>
              <a:t>želim</a:t>
            </a:r>
            <a:r>
              <a:rPr lang="hr-HR" sz="2800" dirty="0"/>
              <a:t> biti? </a:t>
            </a:r>
            <a:endParaRPr lang="hr-HR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r-HR" b="1" dirty="0" smtClean="0"/>
              <a:t>Kako </a:t>
            </a:r>
            <a:r>
              <a:rPr lang="hr-HR" b="1" dirty="0"/>
              <a:t>ću tamo stići? </a:t>
            </a:r>
          </a:p>
          <a:p>
            <a:pPr marL="0" indent="0">
              <a:buNone/>
            </a:pPr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297">
            <a:off x="5096843" y="2500326"/>
            <a:ext cx="3033764" cy="31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poslovni plan?</a:t>
            </a:r>
            <a:endParaRPr lang="hr-HR" dirty="0"/>
          </a:p>
        </p:txBody>
      </p:sp>
      <p:pic>
        <p:nvPicPr>
          <p:cNvPr id="4" name="SMr_uLZV-e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9272" y="1496096"/>
            <a:ext cx="7717632" cy="434116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70802" y="5795772"/>
            <a:ext cx="889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*</a:t>
            </a:r>
            <a:r>
              <a:rPr lang="hr-HR" i="1" dirty="0" err="1" smtClean="0"/>
              <a:t>Videomaterijal</a:t>
            </a:r>
            <a:r>
              <a:rPr lang="hr-HR" i="1" dirty="0" smtClean="0"/>
              <a:t> je vlasništvo Administracije za malo gospodarstvo Sjedinjenih američkih država (</a:t>
            </a:r>
            <a:r>
              <a:rPr lang="en-US" i="1" dirty="0"/>
              <a:t>U.S. Small Business Administration (SBA</a:t>
            </a:r>
            <a:r>
              <a:rPr lang="en-US" i="1" dirty="0" smtClean="0"/>
              <a:t>)</a:t>
            </a:r>
            <a:r>
              <a:rPr lang="hr-HR" i="1" dirty="0" smtClean="0"/>
              <a:t>)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16436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Metodologija izrade poslovnog plana</a:t>
            </a:r>
            <a:endParaRPr lang="hr-HR" dirty="0">
              <a:solidFill>
                <a:schemeClr val="accent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69160"/>
          </a:xfrm>
        </p:spPr>
        <p:txBody>
          <a:bodyPr>
            <a:normAutofit fontScale="62500" lnSpcReduction="20000"/>
          </a:bodyPr>
          <a:lstStyle/>
          <a:p>
            <a:r>
              <a:rPr lang="hr-HR" dirty="0">
                <a:solidFill>
                  <a:srgbClr val="002060"/>
                </a:solidFill>
              </a:rPr>
              <a:t>N</a:t>
            </a:r>
            <a:r>
              <a:rPr lang="hr-HR" dirty="0" smtClean="0">
                <a:solidFill>
                  <a:srgbClr val="002060"/>
                </a:solidFill>
              </a:rPr>
              <a:t>e </a:t>
            </a:r>
            <a:r>
              <a:rPr lang="hr-HR" dirty="0">
                <a:solidFill>
                  <a:srgbClr val="002060"/>
                </a:solidFill>
              </a:rPr>
              <a:t>postoji striktna metodologija izrade poslovnog plana koja se podrazumijeva, </a:t>
            </a:r>
            <a:r>
              <a:rPr lang="hr-HR" dirty="0" smtClean="0">
                <a:solidFill>
                  <a:srgbClr val="002060"/>
                </a:solidFill>
              </a:rPr>
              <a:t>no postoje osnovne informacije koje morate uvrstiti:</a:t>
            </a:r>
          </a:p>
          <a:p>
            <a:pPr marL="0" indent="0"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rgbClr val="002060"/>
                </a:solidFill>
              </a:rPr>
              <a:t>Predstavljanje poduzetnika </a:t>
            </a:r>
            <a:r>
              <a:rPr lang="hr-HR" dirty="0" smtClean="0">
                <a:solidFill>
                  <a:srgbClr val="002060"/>
                </a:solidFill>
              </a:rPr>
              <a:t>(informacije o poduzetniku, njegovim djelatnicima, opis djelatnosti i lokacije, predstavljanje tehničkih elemenata poslovanja)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rgbClr val="002060"/>
                </a:solidFill>
              </a:rPr>
              <a:t>Predstavljanje ideje / poslovnog poduhvata i tržišne opravdanosti </a:t>
            </a:r>
            <a:r>
              <a:rPr lang="hr-HR" dirty="0" smtClean="0">
                <a:solidFill>
                  <a:srgbClr val="002060"/>
                </a:solidFill>
              </a:rPr>
              <a:t>(opisati razvoj investicije, istraživanje tržišta nabave, tržišta prodaje i konkurencije)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rgbClr val="002060"/>
                </a:solidFill>
              </a:rPr>
              <a:t>Financijsko-ekonomska analiza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rgbClr val="002060"/>
                </a:solidFill>
              </a:rPr>
              <a:t>Procjena učinkovitosti i osjetljivosti ulaganja</a:t>
            </a:r>
          </a:p>
          <a:p>
            <a:pPr marL="0" indent="0"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Ispunite li ovu osnovu, </a:t>
            </a:r>
            <a:r>
              <a:rPr lang="hr-HR" dirty="0">
                <a:solidFill>
                  <a:srgbClr val="002060"/>
                </a:solidFill>
              </a:rPr>
              <a:t>ostale cjeline možete slobodno </a:t>
            </a:r>
            <a:r>
              <a:rPr lang="hr-HR" dirty="0" smtClean="0">
                <a:solidFill>
                  <a:srgbClr val="002060"/>
                </a:solidFill>
              </a:rPr>
              <a:t>formirati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smtClean="0">
                <a:solidFill>
                  <a:srgbClr val="002060"/>
                </a:solidFill>
              </a:rPr>
              <a:t>u skladu s potrebama (ovisno o vrsti investicije, o tomu kome je plan namijenjen za čitanje i sl.)</a:t>
            </a:r>
          </a:p>
          <a:p>
            <a:r>
              <a:rPr lang="hr-HR" dirty="0">
                <a:solidFill>
                  <a:srgbClr val="002060"/>
                </a:solidFill>
              </a:rPr>
              <a:t>Poslovni plan ne može </a:t>
            </a:r>
            <a:r>
              <a:rPr lang="hr-HR" dirty="0" smtClean="0">
                <a:solidFill>
                  <a:srgbClr val="002060"/>
                </a:solidFill>
              </a:rPr>
              <a:t>i ne treba biti jednak </a:t>
            </a:r>
            <a:r>
              <a:rPr lang="hr-HR" dirty="0">
                <a:solidFill>
                  <a:srgbClr val="002060"/>
                </a:solidFill>
              </a:rPr>
              <a:t>za svako </a:t>
            </a:r>
            <a:r>
              <a:rPr lang="hr-HR" dirty="0" smtClean="0">
                <a:solidFill>
                  <a:srgbClr val="002060"/>
                </a:solidFill>
              </a:rPr>
              <a:t>poduzeće </a:t>
            </a:r>
            <a:r>
              <a:rPr lang="hr-HR" sz="1900" dirty="0" smtClean="0">
                <a:solidFill>
                  <a:srgbClr val="FF0000"/>
                </a:solidFill>
              </a:rPr>
              <a:t>(autor </a:t>
            </a:r>
            <a:r>
              <a:rPr lang="hr-HR" sz="1900" dirty="0">
                <a:solidFill>
                  <a:srgbClr val="FF0000"/>
                </a:solidFill>
              </a:rPr>
              <a:t>ima slobodu odlučivanja kako će sastaviti plan i na što će posvetiti više </a:t>
            </a:r>
            <a:r>
              <a:rPr lang="hr-HR" sz="1900" dirty="0" smtClean="0">
                <a:solidFill>
                  <a:srgbClr val="FF0000"/>
                </a:solidFill>
              </a:rPr>
              <a:t>pažnje, različiti </a:t>
            </a:r>
            <a:r>
              <a:rPr lang="hr-HR" sz="1900" dirty="0">
                <a:solidFill>
                  <a:srgbClr val="FF0000"/>
                </a:solidFill>
              </a:rPr>
              <a:t>korisnici i djelatnosti utječu na sam sastav </a:t>
            </a:r>
            <a:r>
              <a:rPr lang="hr-HR" sz="1900" dirty="0" smtClean="0">
                <a:solidFill>
                  <a:srgbClr val="FF0000"/>
                </a:solidFill>
              </a:rPr>
              <a:t>plana, važnu </a:t>
            </a:r>
            <a:r>
              <a:rPr lang="hr-HR" sz="1900" dirty="0">
                <a:solidFill>
                  <a:srgbClr val="FF0000"/>
                </a:solidFill>
              </a:rPr>
              <a:t>ulogu imaju vremensko razdoblje i veličina </a:t>
            </a:r>
            <a:r>
              <a:rPr lang="hr-HR" sz="1900" dirty="0" smtClean="0">
                <a:solidFill>
                  <a:srgbClr val="FF0000"/>
                </a:solidFill>
              </a:rPr>
              <a:t>poduzeća …)</a:t>
            </a:r>
            <a:endParaRPr lang="hr-HR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Metodologija izrade poslovnog plana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4506" y="1412776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</a:rPr>
              <a:t>Ipak, postoje neke </a:t>
            </a:r>
            <a:r>
              <a:rPr lang="hr-HR" b="1" dirty="0" smtClean="0">
                <a:solidFill>
                  <a:schemeClr val="tx2"/>
                </a:solidFill>
              </a:rPr>
              <a:t>UNIVERZALNE SASTAVNICE* </a:t>
            </a:r>
            <a:r>
              <a:rPr lang="hr-HR" dirty="0" smtClean="0">
                <a:solidFill>
                  <a:schemeClr val="tx2"/>
                </a:solidFill>
              </a:rPr>
              <a:t>koje bi poslovni plan trebao sadržavati : </a:t>
            </a:r>
            <a:endParaRPr lang="hr-HR" sz="900" dirty="0" smtClean="0">
              <a:solidFill>
                <a:schemeClr val="tx2"/>
              </a:solidFill>
            </a:endParaRPr>
          </a:p>
          <a:p>
            <a:pPr marL="385763" indent="-385763" algn="ctr">
              <a:buFont typeface="+mj-lt"/>
              <a:buAutoNum type="arabicPeriod"/>
            </a:pPr>
            <a:r>
              <a:rPr lang="hr-HR" dirty="0" smtClean="0">
                <a:solidFill>
                  <a:schemeClr val="tx2"/>
                </a:solidFill>
              </a:rPr>
              <a:t>Naslovnica</a:t>
            </a:r>
          </a:p>
          <a:p>
            <a:pPr marL="385763" indent="-385763" algn="ctr">
              <a:buFont typeface="+mj-lt"/>
              <a:buAutoNum type="arabicPeriod"/>
            </a:pPr>
            <a:r>
              <a:rPr lang="hr-HR" dirty="0" smtClean="0">
                <a:solidFill>
                  <a:schemeClr val="tx2"/>
                </a:solidFill>
              </a:rPr>
              <a:t>Sadržaj</a:t>
            </a:r>
          </a:p>
          <a:p>
            <a:pPr marL="385763" indent="-385763" algn="ctr">
              <a:buFont typeface="+mj-lt"/>
              <a:buAutoNum type="arabicPeriod"/>
            </a:pPr>
            <a:r>
              <a:rPr lang="hr-HR" dirty="0">
                <a:solidFill>
                  <a:schemeClr val="tx2"/>
                </a:solidFill>
              </a:rPr>
              <a:t>O</a:t>
            </a:r>
            <a:r>
              <a:rPr lang="hr-HR" dirty="0" smtClean="0">
                <a:solidFill>
                  <a:schemeClr val="tx2"/>
                </a:solidFill>
              </a:rPr>
              <a:t>perativni sažetak</a:t>
            </a:r>
          </a:p>
          <a:p>
            <a:pPr marL="385763" indent="-385763" algn="ctr">
              <a:buFont typeface="+mj-lt"/>
              <a:buAutoNum type="arabicPeriod"/>
            </a:pPr>
            <a:r>
              <a:rPr lang="hr-HR" dirty="0">
                <a:solidFill>
                  <a:schemeClr val="tx2"/>
                </a:solidFill>
              </a:rPr>
              <a:t>O</a:t>
            </a:r>
            <a:r>
              <a:rPr lang="hr-HR" dirty="0" smtClean="0">
                <a:solidFill>
                  <a:schemeClr val="tx2"/>
                </a:solidFill>
              </a:rPr>
              <a:t>pis </a:t>
            </a:r>
            <a:r>
              <a:rPr lang="hr-HR" dirty="0">
                <a:solidFill>
                  <a:schemeClr val="tx2"/>
                </a:solidFill>
              </a:rPr>
              <a:t>poduzetničke </a:t>
            </a:r>
            <a:r>
              <a:rPr lang="hr-HR" dirty="0" smtClean="0">
                <a:solidFill>
                  <a:schemeClr val="tx2"/>
                </a:solidFill>
              </a:rPr>
              <a:t>ideje</a:t>
            </a:r>
          </a:p>
          <a:p>
            <a:pPr marL="385763" indent="-385763" algn="ctr">
              <a:buFont typeface="+mj-lt"/>
              <a:buAutoNum type="arabicPeriod"/>
            </a:pPr>
            <a:r>
              <a:rPr lang="hr-HR" dirty="0">
                <a:solidFill>
                  <a:schemeClr val="tx2"/>
                </a:solidFill>
              </a:rPr>
              <a:t>T</a:t>
            </a:r>
            <a:r>
              <a:rPr lang="hr-HR" dirty="0" smtClean="0">
                <a:solidFill>
                  <a:schemeClr val="tx2"/>
                </a:solidFill>
              </a:rPr>
              <a:t>ržišni podatci</a:t>
            </a:r>
          </a:p>
          <a:p>
            <a:pPr marL="385763" indent="-385763" algn="ctr">
              <a:buFont typeface="+mj-lt"/>
              <a:buAutoNum type="arabicPeriod"/>
            </a:pPr>
            <a:r>
              <a:rPr lang="hr-HR" dirty="0">
                <a:solidFill>
                  <a:schemeClr val="tx2"/>
                </a:solidFill>
              </a:rPr>
              <a:t>T</a:t>
            </a:r>
            <a:r>
              <a:rPr lang="hr-HR" dirty="0" smtClean="0">
                <a:solidFill>
                  <a:schemeClr val="tx2"/>
                </a:solidFill>
              </a:rPr>
              <a:t>ehničko </a:t>
            </a:r>
            <a:r>
              <a:rPr lang="hr-HR" dirty="0">
                <a:solidFill>
                  <a:schemeClr val="tx2"/>
                </a:solidFill>
              </a:rPr>
              <a:t>– tehnološki </a:t>
            </a:r>
            <a:r>
              <a:rPr lang="hr-HR" dirty="0" smtClean="0">
                <a:solidFill>
                  <a:schemeClr val="tx2"/>
                </a:solidFill>
              </a:rPr>
              <a:t>opis</a:t>
            </a:r>
          </a:p>
          <a:p>
            <a:pPr marL="385763" indent="-385763" algn="ctr">
              <a:buFont typeface="+mj-lt"/>
              <a:buAutoNum type="arabicPeriod"/>
            </a:pPr>
            <a:r>
              <a:rPr lang="hr-HR" dirty="0">
                <a:solidFill>
                  <a:schemeClr val="tx2"/>
                </a:solidFill>
              </a:rPr>
              <a:t>O</a:t>
            </a:r>
            <a:r>
              <a:rPr lang="hr-HR" dirty="0" smtClean="0">
                <a:solidFill>
                  <a:schemeClr val="tx2"/>
                </a:solidFill>
              </a:rPr>
              <a:t>rganizacija </a:t>
            </a:r>
            <a:r>
              <a:rPr lang="hr-HR" dirty="0">
                <a:solidFill>
                  <a:schemeClr val="tx2"/>
                </a:solidFill>
              </a:rPr>
              <a:t>i </a:t>
            </a:r>
            <a:r>
              <a:rPr lang="hr-HR" dirty="0" smtClean="0">
                <a:solidFill>
                  <a:schemeClr val="tx2"/>
                </a:solidFill>
              </a:rPr>
              <a:t>menadžment</a:t>
            </a:r>
          </a:p>
          <a:p>
            <a:pPr marL="385763" indent="-385763" algn="ctr">
              <a:buFont typeface="+mj-lt"/>
              <a:buAutoNum type="arabicPeriod"/>
            </a:pPr>
            <a:r>
              <a:rPr lang="hr-HR" dirty="0" smtClean="0">
                <a:solidFill>
                  <a:schemeClr val="tx2"/>
                </a:solidFill>
              </a:rPr>
              <a:t>Marketing</a:t>
            </a:r>
          </a:p>
          <a:p>
            <a:pPr marL="385763" indent="-385763" algn="ctr">
              <a:buFont typeface="+mj-lt"/>
              <a:buAutoNum type="arabicPeriod"/>
            </a:pPr>
            <a:r>
              <a:rPr lang="hr-HR" dirty="0">
                <a:solidFill>
                  <a:schemeClr val="tx2"/>
                </a:solidFill>
              </a:rPr>
              <a:t>F</a:t>
            </a:r>
            <a:r>
              <a:rPr lang="hr-HR" dirty="0" smtClean="0">
                <a:solidFill>
                  <a:schemeClr val="tx2"/>
                </a:solidFill>
              </a:rPr>
              <a:t>inancijski podatci</a:t>
            </a:r>
          </a:p>
          <a:p>
            <a:pPr marL="385763" indent="-385763" algn="ctr">
              <a:buFont typeface="+mj-lt"/>
              <a:buAutoNum type="arabicPeriod"/>
            </a:pPr>
            <a:r>
              <a:rPr lang="hr-HR" dirty="0" smtClean="0">
                <a:solidFill>
                  <a:schemeClr val="tx2"/>
                </a:solidFill>
              </a:rPr>
              <a:t> Ocjena učinkovitosti</a:t>
            </a:r>
          </a:p>
          <a:p>
            <a:pPr marL="385763" indent="-385763" algn="ctr">
              <a:buFont typeface="+mj-lt"/>
              <a:buAutoNum type="arabicPeriod"/>
            </a:pPr>
            <a:r>
              <a:rPr lang="hr-HR" dirty="0" smtClean="0">
                <a:solidFill>
                  <a:schemeClr val="tx2"/>
                </a:solidFill>
              </a:rPr>
              <a:t> Analiza osjetljivosti</a:t>
            </a:r>
          </a:p>
          <a:p>
            <a:pPr marL="385763" indent="-385763" algn="ctr">
              <a:buFont typeface="+mj-lt"/>
              <a:buAutoNum type="arabicPeriod"/>
            </a:pPr>
            <a:r>
              <a:rPr lang="hr-HR" dirty="0" smtClean="0">
                <a:solidFill>
                  <a:schemeClr val="tx2"/>
                </a:solidFill>
              </a:rPr>
              <a:t> Dodatci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4601901" y="6178116"/>
            <a:ext cx="7380850" cy="1359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C00000"/>
                </a:solidFill>
                <a:latin typeface="Neo San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Neo San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Neo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Neo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Neo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sz="1200" i="1" dirty="0">
                <a:solidFill>
                  <a:schemeClr val="tx2"/>
                </a:solidFill>
              </a:rPr>
              <a:t>*</a:t>
            </a:r>
            <a:r>
              <a:rPr lang="hr-HR" sz="1200" i="1" dirty="0" smtClean="0">
                <a:solidFill>
                  <a:schemeClr val="tx2"/>
                </a:solidFill>
              </a:rPr>
              <a:t>prema prof. Srećku </a:t>
            </a:r>
            <a:r>
              <a:rPr lang="hr-HR" sz="1200" i="1" dirty="0" err="1" smtClean="0">
                <a:solidFill>
                  <a:schemeClr val="tx2"/>
                </a:solidFill>
              </a:rPr>
              <a:t>Goiću</a:t>
            </a:r>
            <a:r>
              <a:rPr lang="hr-HR" sz="1200" i="1" dirty="0" smtClean="0">
                <a:solidFill>
                  <a:schemeClr val="tx2"/>
                </a:solidFill>
              </a:rPr>
              <a:t> s Ekonomskog fakulteta Split</a:t>
            </a:r>
          </a:p>
        </p:txBody>
      </p:sp>
    </p:spTree>
    <p:extLst>
      <p:ext uri="{BB962C8B-B14F-4D97-AF65-F5344CB8AC3E}">
        <p14:creationId xmlns:p14="http://schemas.microsoft.com/office/powerpoint/2010/main" val="11769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Metodologija izrade poslovnog plana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hr-HR" b="1" dirty="0" smtClean="0">
                <a:solidFill>
                  <a:schemeClr val="tx2"/>
                </a:solidFill>
              </a:rPr>
              <a:t>NASLOVNICA: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2"/>
                </a:solidFill>
              </a:rPr>
              <a:t>Pripazite na vizualni </a:t>
            </a:r>
            <a:r>
              <a:rPr lang="hr-HR" dirty="0">
                <a:solidFill>
                  <a:schemeClr val="tx2"/>
                </a:solidFill>
              </a:rPr>
              <a:t>dojam </a:t>
            </a:r>
            <a:endParaRPr lang="hr-HR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2"/>
                </a:solidFill>
              </a:rPr>
              <a:t>Jasan dizajn koji poštuje opća pravila </a:t>
            </a:r>
            <a:r>
              <a:rPr lang="hr-HR" dirty="0">
                <a:solidFill>
                  <a:schemeClr val="tx2"/>
                </a:solidFill>
              </a:rPr>
              <a:t>pisanja </a:t>
            </a:r>
            <a:r>
              <a:rPr lang="hr-HR" dirty="0" smtClean="0">
                <a:solidFill>
                  <a:schemeClr val="tx2"/>
                </a:solidFill>
              </a:rPr>
              <a:t>dokumenata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2"/>
                </a:solidFill>
              </a:rPr>
              <a:t>Sadrži osnovne </a:t>
            </a:r>
            <a:r>
              <a:rPr lang="hr-HR" dirty="0">
                <a:solidFill>
                  <a:schemeClr val="tx2"/>
                </a:solidFill>
              </a:rPr>
              <a:t>podatke poduzeća (naziv, djelatnost, adresa, kontakt), naslov koji u sebi sadrži </a:t>
            </a:r>
            <a:r>
              <a:rPr lang="hr-HR" dirty="0" smtClean="0">
                <a:solidFill>
                  <a:schemeClr val="tx2"/>
                </a:solidFill>
              </a:rPr>
              <a:t>riječi </a:t>
            </a:r>
            <a:r>
              <a:rPr lang="hr-HR" dirty="0">
                <a:solidFill>
                  <a:schemeClr val="tx2"/>
                </a:solidFill>
              </a:rPr>
              <a:t>poslovni plan, ime vlasnika, ime autora, podaci kontakt osobe, podaci čitatelja i datum. </a:t>
            </a:r>
            <a:endParaRPr lang="hr-HR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</a:rPr>
              <a:t>2. SADRŽAJ </a:t>
            </a:r>
            <a:r>
              <a:rPr lang="hr-HR" dirty="0" smtClean="0">
                <a:solidFill>
                  <a:schemeClr val="tx2"/>
                </a:solidFill>
              </a:rPr>
              <a:t>- pruža </a:t>
            </a:r>
            <a:r>
              <a:rPr lang="hr-HR" dirty="0">
                <a:solidFill>
                  <a:schemeClr val="tx2"/>
                </a:solidFill>
              </a:rPr>
              <a:t>uvid u </a:t>
            </a:r>
            <a:r>
              <a:rPr lang="hr-HR" dirty="0" smtClean="0">
                <a:solidFill>
                  <a:schemeClr val="tx2"/>
                </a:solidFill>
              </a:rPr>
              <a:t>strukturu </a:t>
            </a:r>
            <a:r>
              <a:rPr lang="hr-HR" dirty="0">
                <a:solidFill>
                  <a:schemeClr val="tx2"/>
                </a:solidFill>
              </a:rPr>
              <a:t>samog </a:t>
            </a:r>
            <a:r>
              <a:rPr lang="hr-HR" dirty="0" smtClean="0">
                <a:solidFill>
                  <a:schemeClr val="tx2"/>
                </a:solidFill>
              </a:rPr>
              <a:t>plana</a:t>
            </a: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Metodologija izrade poslovnog plana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</a:rPr>
              <a:t>3. OPERATIVNI SAŽETAK: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2"/>
                </a:solidFill>
              </a:rPr>
              <a:t>Sažete informacije prikupljene tijekom izrade poslovnog plana</a:t>
            </a:r>
            <a:endParaRPr lang="hr-HR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2"/>
                </a:solidFill>
              </a:rPr>
              <a:t>Izradite ga zadnjeg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2"/>
                </a:solidFill>
              </a:rPr>
              <a:t>Ukratko </a:t>
            </a:r>
            <a:r>
              <a:rPr lang="hr-HR" dirty="0">
                <a:solidFill>
                  <a:schemeClr val="tx2"/>
                </a:solidFill>
              </a:rPr>
              <a:t>n</a:t>
            </a:r>
            <a:r>
              <a:rPr lang="hr-HR" dirty="0" smtClean="0">
                <a:solidFill>
                  <a:schemeClr val="tx2"/>
                </a:solidFill>
              </a:rPr>
              <a:t>avedite podatke o investitoru, nazivu i cilju poslovnog pothvata, lokaciji na kojoj se ulaganje provodi, tržištu, potrebnim ulaganjima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2060848"/>
            <a:ext cx="4476750" cy="2743200"/>
          </a:xfrm>
          <a:prstGeom prst="rect">
            <a:avLst/>
          </a:prstGeom>
        </p:spPr>
      </p:pic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 algn="ctr">
              <a:buNone/>
            </a:pPr>
            <a:r>
              <a:rPr lang="hr-HR" sz="2000" dirty="0">
                <a:solidFill>
                  <a:schemeClr val="tx2"/>
                </a:solidFill>
              </a:rPr>
              <a:t>Ministarstvo poduzetništva i obrta u suradnji sa Hrvatskom agencijom za malo gospodarstvo, </a:t>
            </a:r>
            <a:r>
              <a:rPr lang="hr-HR" sz="2000" dirty="0" smtClean="0">
                <a:solidFill>
                  <a:schemeClr val="tx2"/>
                </a:solidFill>
              </a:rPr>
              <a:t>program</a:t>
            </a:r>
            <a:r>
              <a:rPr lang="hr-HR" sz="2000" b="1" dirty="0">
                <a:solidFill>
                  <a:schemeClr val="tx2"/>
                </a:solidFill>
              </a:rPr>
              <a:t> “</a:t>
            </a:r>
            <a:r>
              <a:rPr lang="hr-HR" sz="2000" b="1" dirty="0" err="1">
                <a:solidFill>
                  <a:schemeClr val="tx2"/>
                </a:solidFill>
              </a:rPr>
              <a:t>StartCo</a:t>
            </a:r>
            <a:r>
              <a:rPr lang="hr-HR" sz="2000" b="1" dirty="0">
                <a:solidFill>
                  <a:schemeClr val="tx2"/>
                </a:solidFill>
              </a:rPr>
              <a:t> – realiziraj vlastitu poslovnu ideju” </a:t>
            </a:r>
            <a:r>
              <a:rPr lang="hr-HR" sz="2000" dirty="0" smtClean="0">
                <a:solidFill>
                  <a:schemeClr val="tx2"/>
                </a:solidFill>
              </a:rPr>
              <a:t>iz </a:t>
            </a:r>
            <a:r>
              <a:rPr lang="hr-HR" sz="2000" dirty="0">
                <a:solidFill>
                  <a:schemeClr val="tx2"/>
                </a:solidFill>
              </a:rPr>
              <a:t>2015</a:t>
            </a:r>
            <a:r>
              <a:rPr lang="hr-HR" sz="2000" dirty="0" smtClean="0">
                <a:solidFill>
                  <a:schemeClr val="tx2"/>
                </a:solidFill>
              </a:rPr>
              <a:t>. godine</a:t>
            </a:r>
            <a:endParaRPr lang="hr-HR" sz="2000" dirty="0">
              <a:solidFill>
                <a:schemeClr val="tx2"/>
              </a:solidFill>
            </a:endParaRPr>
          </a:p>
          <a:p>
            <a:endParaRPr lang="hr-HR" dirty="0" smtClean="0">
              <a:solidFill>
                <a:schemeClr val="tx2"/>
              </a:solidFill>
            </a:endParaRPr>
          </a:p>
          <a:p>
            <a:endParaRPr lang="hr-H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5" y="3448"/>
            <a:ext cx="4955642" cy="685800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33" y="-579"/>
            <a:ext cx="4873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5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</a:rPr>
              <a:t>4. OPIS PODUZETNIČKE IDEJE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Predstavlja </a:t>
            </a:r>
            <a:r>
              <a:rPr lang="hr-HR" sz="2800" dirty="0">
                <a:solidFill>
                  <a:schemeClr val="tx2"/>
                </a:solidFill>
              </a:rPr>
              <a:t>autora i njegovu </a:t>
            </a:r>
            <a:r>
              <a:rPr lang="hr-HR" sz="2800" dirty="0" smtClean="0">
                <a:solidFill>
                  <a:schemeClr val="tx2"/>
                </a:solidFill>
              </a:rPr>
              <a:t>poslovnu ideju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Istaknite svoje </a:t>
            </a:r>
            <a:r>
              <a:rPr lang="hr-HR" sz="2800" dirty="0">
                <a:solidFill>
                  <a:schemeClr val="tx2"/>
                </a:solidFill>
              </a:rPr>
              <a:t>potencijale i </a:t>
            </a:r>
            <a:r>
              <a:rPr lang="hr-HR" sz="2800" dirty="0" smtClean="0">
                <a:solidFill>
                  <a:schemeClr val="tx2"/>
                </a:solidFill>
              </a:rPr>
              <a:t>po </a:t>
            </a:r>
            <a:r>
              <a:rPr lang="hr-HR" sz="2800" dirty="0">
                <a:solidFill>
                  <a:schemeClr val="tx2"/>
                </a:solidFill>
              </a:rPr>
              <a:t>čemu je </a:t>
            </a:r>
            <a:r>
              <a:rPr lang="hr-HR" sz="2800" dirty="0" smtClean="0">
                <a:solidFill>
                  <a:schemeClr val="tx2"/>
                </a:solidFill>
              </a:rPr>
              <a:t>vaša ideja </a:t>
            </a:r>
            <a:r>
              <a:rPr lang="hr-HR" sz="2800" dirty="0">
                <a:solidFill>
                  <a:schemeClr val="tx2"/>
                </a:solidFill>
              </a:rPr>
              <a:t>inovativna, </a:t>
            </a:r>
            <a:r>
              <a:rPr lang="hr-HR" sz="2800" dirty="0" smtClean="0">
                <a:solidFill>
                  <a:schemeClr val="tx2"/>
                </a:solidFill>
              </a:rPr>
              <a:t>odnosno zašto će ostvariti </a:t>
            </a:r>
            <a:r>
              <a:rPr lang="hr-HR" sz="2800" dirty="0">
                <a:solidFill>
                  <a:schemeClr val="tx2"/>
                </a:solidFill>
              </a:rPr>
              <a:t>povoljan rezultat na </a:t>
            </a:r>
            <a:r>
              <a:rPr lang="hr-HR" sz="2800" dirty="0" smtClean="0">
                <a:solidFill>
                  <a:schemeClr val="tx2"/>
                </a:solidFill>
              </a:rPr>
              <a:t>tržištu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Ako tek pokrećete poslovanje, navedite koje su vas kompetencije i iskustva dovela do pokretanja posla</a:t>
            </a:r>
            <a:endParaRPr lang="hr-HR" sz="2800" dirty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941168"/>
            <a:ext cx="3603509" cy="17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1714A1-321E-4679-BA5F-B6A2E9C9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2060"/>
                </a:solidFill>
              </a:rPr>
              <a:t>Sadržaj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AFDE9B-7AA7-40C2-AAA1-FA79B1333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Što je poslovni plan</a:t>
            </a:r>
            <a:r>
              <a:rPr lang="hr-HR" b="1" dirty="0" smtClean="0">
                <a:solidFill>
                  <a:schemeClr val="tx2"/>
                </a:solidFill>
              </a:rPr>
              <a:t>?</a:t>
            </a:r>
            <a:endParaRPr lang="hr-HR" b="1" dirty="0" smtClean="0">
              <a:solidFill>
                <a:schemeClr val="tx2"/>
              </a:solidFill>
            </a:endParaRPr>
          </a:p>
          <a:p>
            <a:r>
              <a:rPr lang="hr-HR" b="1" dirty="0" smtClean="0">
                <a:solidFill>
                  <a:schemeClr val="tx2"/>
                </a:solidFill>
              </a:rPr>
              <a:t>Karakteristike dobrog poslovnog </a:t>
            </a:r>
            <a:r>
              <a:rPr lang="hr-HR" b="1" dirty="0" smtClean="0">
                <a:solidFill>
                  <a:schemeClr val="tx2"/>
                </a:solidFill>
              </a:rPr>
              <a:t>plana</a:t>
            </a:r>
            <a:endParaRPr lang="hr-HR" b="1" dirty="0" smtClean="0">
              <a:solidFill>
                <a:schemeClr val="tx2"/>
              </a:solidFill>
            </a:endParaRPr>
          </a:p>
          <a:p>
            <a:r>
              <a:rPr lang="hr-HR" b="1" dirty="0" smtClean="0">
                <a:solidFill>
                  <a:schemeClr val="tx2"/>
                </a:solidFill>
              </a:rPr>
              <a:t>Metodologija izrade poslovnog plana</a:t>
            </a:r>
          </a:p>
          <a:p>
            <a:endParaRPr lang="hr-HR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01008"/>
            <a:ext cx="4698268" cy="31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</a:rPr>
              <a:t>5. TRŽIŠNI PODACI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Navedite informacije o prednosti koju možete ostvariti u odnosu na trenutne sudionike na tržištu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Koja je veličina tržišta na kojem ćete djelovati?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Kakva je potreba kupaca za vašim proizvodom?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Tko vam je konkurencija i koje su vaše konkurentske prednosti?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Definirajte cijenu svoga proizvoda/usluge te navedite projekciju prodaje koju realno možete ostvariti tijekom sljedećih nekoliko godina – preporuča se tijekom 5 godina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826"/>
            <a:ext cx="4680520" cy="660885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4828"/>
            <a:ext cx="4728868" cy="66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3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78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</a:rPr>
              <a:t>6. TEHNIČKO-TEHNOLOŠKI OPIS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Obuhvatite informacije o lokaciji ulaganja, kapacitetima i tehnološkim rješenjima, materijalnim inputima, projekciju broja potrebnih zaposlenika i njihovih kvalifikacija, zaštitnim mjerama (radnim i ekološkim)</a:t>
            </a: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437112"/>
            <a:ext cx="3695288" cy="20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</a:rPr>
              <a:t>7. ORGANIZACIJA I MENADŽMENT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Odredite sve čimbenike koji utječu na vrstu organizacijske strukture poslovanja (podjela </a:t>
            </a:r>
            <a:r>
              <a:rPr lang="hr-HR" dirty="0">
                <a:solidFill>
                  <a:schemeClr val="tx2"/>
                </a:solidFill>
              </a:rPr>
              <a:t>rada i specijalizacija, broj hijerarhijskih razina, raspon kontrole i odgovornosti, razina ovlasti, stupanj </a:t>
            </a:r>
            <a:r>
              <a:rPr lang="hr-HR" dirty="0" smtClean="0">
                <a:solidFill>
                  <a:schemeClr val="tx2"/>
                </a:solidFill>
              </a:rPr>
              <a:t>centralizacije,…)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15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</a:rPr>
              <a:t>8. MARKETING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Opišite strateške ciljeve i marketinške strategije kojima ćete ih postići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Marketinški plan ovisit će o veličini poduzeća – </a:t>
            </a:r>
            <a:r>
              <a:rPr lang="hr-HR" dirty="0">
                <a:solidFill>
                  <a:schemeClr val="tx2"/>
                </a:solidFill>
              </a:rPr>
              <a:t>manja poduzeća </a:t>
            </a:r>
            <a:r>
              <a:rPr lang="hr-HR" dirty="0" smtClean="0">
                <a:solidFill>
                  <a:schemeClr val="tx2"/>
                </a:solidFill>
              </a:rPr>
              <a:t>obično rade kraće </a:t>
            </a:r>
            <a:r>
              <a:rPr lang="hr-HR" dirty="0">
                <a:solidFill>
                  <a:schemeClr val="tx2"/>
                </a:solidFill>
              </a:rPr>
              <a:t>i neformalnije marketinške </a:t>
            </a:r>
            <a:r>
              <a:rPr lang="hr-HR" dirty="0" smtClean="0">
                <a:solidFill>
                  <a:schemeClr val="tx2"/>
                </a:solidFill>
              </a:rPr>
              <a:t>planove, dok </a:t>
            </a:r>
            <a:r>
              <a:rPr lang="hr-HR" dirty="0">
                <a:solidFill>
                  <a:schemeClr val="tx2"/>
                </a:solidFill>
              </a:rPr>
              <a:t>velika poduzeća </a:t>
            </a:r>
            <a:r>
              <a:rPr lang="hr-HR" dirty="0" smtClean="0">
                <a:solidFill>
                  <a:schemeClr val="tx2"/>
                </a:solidFill>
              </a:rPr>
              <a:t>rade </a:t>
            </a:r>
            <a:r>
              <a:rPr lang="hr-HR" dirty="0">
                <a:solidFill>
                  <a:schemeClr val="tx2"/>
                </a:solidFill>
              </a:rPr>
              <a:t>detaljno strukturirane marketinške planove </a:t>
            </a:r>
            <a:endParaRPr lang="hr-HR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Tko je vaša ciljana skupina i 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</a:rPr>
              <a:t>    kojim ćete se alatima služiti </a:t>
            </a: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smtClean="0">
                <a:solidFill>
                  <a:schemeClr val="tx2"/>
                </a:solidFill>
              </a:rPr>
              <a:t>   kako biste ih informirali i privukli </a:t>
            </a: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smtClean="0">
                <a:solidFill>
                  <a:schemeClr val="tx2"/>
                </a:solidFill>
              </a:rPr>
              <a:t>   svom proizvodu?</a:t>
            </a: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09120"/>
            <a:ext cx="2592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3993" y="1227245"/>
            <a:ext cx="8229600" cy="42899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</a:rPr>
              <a:t>9. FINANCIJSKI PODATCI</a:t>
            </a:r>
          </a:p>
          <a:p>
            <a:r>
              <a:rPr lang="hr-HR" sz="3000" dirty="0" smtClean="0">
                <a:solidFill>
                  <a:schemeClr val="tx2"/>
                </a:solidFill>
              </a:rPr>
              <a:t>Projekcija potrebnih ulaganja u stalna i obrtna sredstva</a:t>
            </a:r>
          </a:p>
          <a:p>
            <a:r>
              <a:rPr lang="hr-HR" sz="3000" dirty="0" smtClean="0">
                <a:solidFill>
                  <a:schemeClr val="tx2"/>
                </a:solidFill>
              </a:rPr>
              <a:t>Navedite izvore </a:t>
            </a:r>
            <a:r>
              <a:rPr lang="hr-HR" sz="3000" dirty="0">
                <a:solidFill>
                  <a:schemeClr val="tx2"/>
                </a:solidFill>
              </a:rPr>
              <a:t>kapitala, projekciju otplate zajmova, dinamičke projekcije prihoda i </a:t>
            </a:r>
            <a:r>
              <a:rPr lang="hr-HR" sz="3000" dirty="0" smtClean="0">
                <a:solidFill>
                  <a:schemeClr val="tx2"/>
                </a:solidFill>
              </a:rPr>
              <a:t>rashoda </a:t>
            </a:r>
            <a:r>
              <a:rPr lang="hr-HR" sz="3000" dirty="0">
                <a:solidFill>
                  <a:schemeClr val="tx2"/>
                </a:solidFill>
              </a:rPr>
              <a:t>te ekonomskih i financijskih </a:t>
            </a:r>
            <a:r>
              <a:rPr lang="hr-HR" sz="3000" dirty="0" smtClean="0">
                <a:solidFill>
                  <a:schemeClr val="tx2"/>
                </a:solidFill>
              </a:rPr>
              <a:t>tijekova</a:t>
            </a:r>
          </a:p>
          <a:p>
            <a:r>
              <a:rPr lang="hr-HR" sz="3000" dirty="0" smtClean="0">
                <a:solidFill>
                  <a:schemeClr val="tx2"/>
                </a:solidFill>
              </a:rPr>
              <a:t> Uvrstiti i sve </a:t>
            </a:r>
            <a:r>
              <a:rPr lang="hr-HR" sz="3000" dirty="0">
                <a:solidFill>
                  <a:schemeClr val="tx2"/>
                </a:solidFill>
              </a:rPr>
              <a:t>ostale financijske stavke koje bi mogle biti važne i korisne </a:t>
            </a:r>
            <a:endParaRPr lang="hr-HR" sz="3000" dirty="0" smtClean="0">
              <a:solidFill>
                <a:schemeClr val="tx2"/>
              </a:solidFill>
            </a:endParaRPr>
          </a:p>
          <a:p>
            <a:r>
              <a:rPr lang="hr-HR" sz="3000" dirty="0" smtClean="0">
                <a:solidFill>
                  <a:schemeClr val="tx2"/>
                </a:solidFill>
              </a:rPr>
              <a:t>Financijske čimbenike prikazati što preciznije i realnije</a:t>
            </a:r>
            <a:endParaRPr lang="hr-HR" sz="3000" dirty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25144"/>
            <a:ext cx="2926080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</a:rPr>
              <a:t>9. FINANCIJSKI PODATCI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2"/>
                </a:solidFill>
              </a:rPr>
              <a:t>Formiranje ukupnog prihoda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tx2"/>
                </a:solidFill>
              </a:rPr>
              <a:t>Investicije </a:t>
            </a:r>
            <a:r>
              <a:rPr lang="nl-NL" dirty="0">
                <a:solidFill>
                  <a:schemeClr val="tx2"/>
                </a:solidFill>
              </a:rPr>
              <a:t>u osnovna sredstva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Investicije </a:t>
            </a:r>
            <a:r>
              <a:rPr lang="pl-PL" dirty="0">
                <a:solidFill>
                  <a:schemeClr val="tx2"/>
                </a:solidFill>
              </a:rPr>
              <a:t>u obrtna </a:t>
            </a:r>
            <a:r>
              <a:rPr lang="pl-PL" dirty="0" smtClean="0">
                <a:solidFill>
                  <a:schemeClr val="tx2"/>
                </a:solidFill>
              </a:rPr>
              <a:t>sredstva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/>
                </a:solidFill>
              </a:rPr>
              <a:t>Izvori </a:t>
            </a:r>
            <a:r>
              <a:rPr lang="hr-HR" dirty="0" smtClean="0">
                <a:solidFill>
                  <a:schemeClr val="tx2"/>
                </a:solidFill>
              </a:rPr>
              <a:t>financiranja</a:t>
            </a:r>
            <a:endParaRPr lang="pl-PL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2"/>
                </a:solidFill>
              </a:rPr>
              <a:t>Troškovi poslovanja i proračun amortizacije</a:t>
            </a:r>
            <a:endParaRPr lang="hr-HR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2"/>
                </a:solidFill>
              </a:rPr>
              <a:t>Projekcija </a:t>
            </a:r>
            <a:r>
              <a:rPr lang="hr-HR" dirty="0">
                <a:solidFill>
                  <a:schemeClr val="tx2"/>
                </a:solidFill>
              </a:rPr>
              <a:t>računa dobiti i </a:t>
            </a:r>
            <a:r>
              <a:rPr lang="hr-HR" dirty="0" smtClean="0">
                <a:solidFill>
                  <a:schemeClr val="tx2"/>
                </a:solidFill>
              </a:rPr>
              <a:t>gubitaka</a:t>
            </a: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4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2"/>
                </a:solidFill>
              </a:rPr>
              <a:t>Formiranje ukupnog </a:t>
            </a:r>
            <a:r>
              <a:rPr lang="hr-HR" b="1" dirty="0" smtClean="0">
                <a:solidFill>
                  <a:schemeClr val="tx2"/>
                </a:solidFill>
              </a:rPr>
              <a:t>prihoda</a:t>
            </a: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</a:rPr>
              <a:t>Ukupni prihod je umnožak planirane količine prodaje i jedinične prodajne cijene</a:t>
            </a:r>
          </a:p>
        </p:txBody>
      </p:sp>
      <p:sp>
        <p:nvSpPr>
          <p:cNvPr id="4" name="Zaobljeni pravokutnik 3"/>
          <p:cNvSpPr/>
          <p:nvPr/>
        </p:nvSpPr>
        <p:spPr>
          <a:xfrm>
            <a:off x="755576" y="4293096"/>
            <a:ext cx="2016224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KOLIČINA PRODAJE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Zaobljeni pravokutnik 4"/>
          <p:cNvSpPr/>
          <p:nvPr/>
        </p:nvSpPr>
        <p:spPr>
          <a:xfrm>
            <a:off x="3419872" y="4303525"/>
            <a:ext cx="2016224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PRODAJNA CIJENA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6382544" y="4303525"/>
            <a:ext cx="2016224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UKUPAN PRIHOD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" name="Množenje 6"/>
          <p:cNvSpPr/>
          <p:nvPr/>
        </p:nvSpPr>
        <p:spPr>
          <a:xfrm>
            <a:off x="2915816" y="4555553"/>
            <a:ext cx="360040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Jednako 7"/>
          <p:cNvSpPr/>
          <p:nvPr/>
        </p:nvSpPr>
        <p:spPr>
          <a:xfrm>
            <a:off x="5508104" y="4555553"/>
            <a:ext cx="874440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b="1" dirty="0">
                <a:solidFill>
                  <a:schemeClr val="tx2"/>
                </a:solidFill>
              </a:rPr>
              <a:t>Investicije u osnovna sredstva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Osnovna (stalna) </a:t>
            </a:r>
            <a:r>
              <a:rPr lang="hr-HR" dirty="0">
                <a:solidFill>
                  <a:schemeClr val="tx2"/>
                </a:solidFill>
              </a:rPr>
              <a:t>sredstva obuhvaćaju materijalnu i nematerijalnu imovinu </a:t>
            </a:r>
            <a:r>
              <a:rPr lang="hr-HR" dirty="0" smtClean="0">
                <a:solidFill>
                  <a:schemeClr val="tx2"/>
                </a:solidFill>
              </a:rPr>
              <a:t>koja se koristi u dužem vremenskom razdoblju u kojem ne mijenjaju svoj fizički oblik te postupno svoju vrijednost prenose na nove proizvode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Npr. poslovni prostor, zemljište</a:t>
            </a:r>
            <a:r>
              <a:rPr lang="hr-HR" dirty="0">
                <a:solidFill>
                  <a:schemeClr val="tx2"/>
                </a:solidFill>
              </a:rPr>
              <a:t>, </a:t>
            </a:r>
            <a:r>
              <a:rPr lang="hr-HR" dirty="0" smtClean="0">
                <a:solidFill>
                  <a:schemeClr val="tx2"/>
                </a:solidFill>
              </a:rPr>
              <a:t>oprema</a:t>
            </a:r>
            <a:r>
              <a:rPr lang="hr-HR" dirty="0">
                <a:solidFill>
                  <a:schemeClr val="tx2"/>
                </a:solidFill>
              </a:rPr>
              <a:t>, </a:t>
            </a:r>
            <a:r>
              <a:rPr lang="hr-HR" dirty="0" smtClean="0">
                <a:solidFill>
                  <a:schemeClr val="tx2"/>
                </a:solidFill>
              </a:rPr>
              <a:t>strojevi, dugogodišnji </a:t>
            </a:r>
            <a:r>
              <a:rPr lang="hr-HR" dirty="0">
                <a:solidFill>
                  <a:schemeClr val="tx2"/>
                </a:solidFill>
              </a:rPr>
              <a:t>nasadi, </a:t>
            </a:r>
            <a:r>
              <a:rPr lang="hr-HR" dirty="0" smtClean="0">
                <a:solidFill>
                  <a:schemeClr val="tx2"/>
                </a:solidFill>
              </a:rPr>
              <a:t>osnovno stado </a:t>
            </a:r>
            <a:r>
              <a:rPr lang="hr-HR" dirty="0">
                <a:solidFill>
                  <a:schemeClr val="tx2"/>
                </a:solidFill>
              </a:rPr>
              <a:t>(jato</a:t>
            </a:r>
            <a:r>
              <a:rPr lang="hr-HR" dirty="0" smtClean="0">
                <a:solidFill>
                  <a:schemeClr val="tx2"/>
                </a:solidFill>
              </a:rPr>
              <a:t>), uredski namještaj, računala, …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Sredstva koja </a:t>
            </a:r>
            <a:r>
              <a:rPr lang="hr-HR" dirty="0">
                <a:solidFill>
                  <a:schemeClr val="tx2"/>
                </a:solidFill>
              </a:rPr>
              <a:t>se odmah </a:t>
            </a:r>
            <a:r>
              <a:rPr lang="hr-HR" dirty="0" smtClean="0">
                <a:solidFill>
                  <a:schemeClr val="tx2"/>
                </a:solidFill>
              </a:rPr>
              <a:t>stavljaju </a:t>
            </a:r>
            <a:r>
              <a:rPr lang="hr-HR" dirty="0">
                <a:solidFill>
                  <a:schemeClr val="tx2"/>
                </a:solidFill>
              </a:rPr>
              <a:t>u funkciju</a:t>
            </a:r>
          </a:p>
        </p:txBody>
      </p:sp>
    </p:spTree>
    <p:extLst>
      <p:ext uri="{BB962C8B-B14F-4D97-AF65-F5344CB8AC3E}">
        <p14:creationId xmlns:p14="http://schemas.microsoft.com/office/powerpoint/2010/main" val="12603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2"/>
                </a:solidFill>
              </a:rPr>
              <a:t>Investicije u obrtna sredstva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Obrtna sredstva su sredstva koja se obrnu u poslovnom ciklusu unutar jedne godine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U </a:t>
            </a:r>
            <a:r>
              <a:rPr lang="hr-HR" dirty="0">
                <a:solidFill>
                  <a:schemeClr val="tx2"/>
                </a:solidFill>
              </a:rPr>
              <a:t>obrtna sredstva ubraja se materijalna (zalihe sirovina, nedovršenih proizvoda, poluproizvoda, gotovih proizvoda, trgovačke robe i dr.) i financijska imovina (kratkoročna potraživanja, kratkoročne vrijednosnice, dani kratkoročni krediti, pozajmice, predujmovi i gotov novac</a:t>
            </a:r>
            <a:r>
              <a:rPr lang="hr-HR" dirty="0" smtClean="0">
                <a:solidFill>
                  <a:schemeClr val="tx2"/>
                </a:solidFill>
              </a:rPr>
              <a:t>)</a:t>
            </a:r>
          </a:p>
          <a:p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4" y="546970"/>
            <a:ext cx="8208912" cy="63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1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2"/>
                </a:solidFill>
              </a:rPr>
              <a:t>Izvori financiranja</a:t>
            </a:r>
            <a:endParaRPr lang="pl-PL" b="1" dirty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Iz kojih izvora ćete financirati svoj poslovni poduhvat?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Vlastiti izvori (npr. osobna štednja) ili vanjski izvori (npr. kredit, donacija)</a:t>
            </a:r>
          </a:p>
          <a:p>
            <a:r>
              <a:rPr lang="hr-HR" dirty="0">
                <a:solidFill>
                  <a:schemeClr val="tx2"/>
                </a:solidFill>
              </a:rPr>
              <a:t>Na temelju proračuna investicija u osnovna i obrtna sredstva, </a:t>
            </a:r>
            <a:r>
              <a:rPr lang="hr-HR" dirty="0" smtClean="0">
                <a:solidFill>
                  <a:schemeClr val="tx2"/>
                </a:solidFill>
              </a:rPr>
              <a:t>planira se </a:t>
            </a:r>
            <a:r>
              <a:rPr lang="hr-HR" b="1" dirty="0" smtClean="0">
                <a:solidFill>
                  <a:schemeClr val="tx2"/>
                </a:solidFill>
              </a:rPr>
              <a:t>zatvaranje</a:t>
            </a:r>
            <a:endParaRPr lang="hr-HR" b="1" dirty="0">
              <a:solidFill>
                <a:schemeClr val="tx2"/>
              </a:solidFill>
            </a:endParaRPr>
          </a:p>
          <a:p>
            <a:r>
              <a:rPr lang="hr-HR" b="1" dirty="0">
                <a:solidFill>
                  <a:schemeClr val="tx2"/>
                </a:solidFill>
              </a:rPr>
              <a:t>financijske </a:t>
            </a:r>
            <a:r>
              <a:rPr lang="hr-HR" b="1" dirty="0" smtClean="0">
                <a:solidFill>
                  <a:schemeClr val="tx2"/>
                </a:solidFill>
              </a:rPr>
              <a:t>konstrukcije</a:t>
            </a:r>
            <a:endParaRPr lang="hr-H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720"/>
            <a:ext cx="8229600" cy="52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1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Što je poslovni plan?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i="1" dirty="0" smtClean="0"/>
          </a:p>
          <a:p>
            <a:pPr marL="0" indent="0">
              <a:buNone/>
            </a:pPr>
            <a:r>
              <a:rPr lang="hr-HR" i="1" dirty="0" smtClean="0">
                <a:solidFill>
                  <a:schemeClr val="tx2"/>
                </a:solidFill>
              </a:rPr>
              <a:t>„</a:t>
            </a:r>
            <a:r>
              <a:rPr lang="hr-HR" i="1" dirty="0">
                <a:solidFill>
                  <a:schemeClr val="tx2"/>
                </a:solidFill>
              </a:rPr>
              <a:t>Poslovni plan je dokument koji sadrži cjelovito i potanko razrađeno obrazloženje o ulaganjima u posao s ocjenom očekivanih učinaka i varijantnih rješenja za različite situacije, što ih donosi buduće vrijeme.“</a:t>
            </a:r>
            <a:endParaRPr lang="hr-HR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hr-HR" sz="1800" i="1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hr-HR" sz="1800" i="1" dirty="0">
                <a:solidFill>
                  <a:schemeClr val="tx2"/>
                </a:solidFill>
              </a:rPr>
              <a:t>Ministarstvo gospodarstva RH, Masmedija, </a:t>
            </a:r>
          </a:p>
          <a:p>
            <a:pPr marL="0" indent="0" algn="r">
              <a:buNone/>
            </a:pPr>
            <a:r>
              <a:rPr lang="hr-HR" sz="1800" i="1" dirty="0">
                <a:solidFill>
                  <a:schemeClr val="tx2"/>
                </a:solidFill>
              </a:rPr>
              <a:t>Zagreb 1999.</a:t>
            </a:r>
            <a:endParaRPr lang="hr-HR" sz="1800" dirty="0">
              <a:solidFill>
                <a:schemeClr val="tx2"/>
              </a:solidFill>
            </a:endParaRPr>
          </a:p>
          <a:p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2"/>
                </a:solidFill>
              </a:rPr>
              <a:t>Troškovi poslovanja i proračun amortizacije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Što detaljnije razraditi troškove svoga poslovanja, uključujući materijalne troškove, troškove </a:t>
            </a:r>
            <a:r>
              <a:rPr lang="hr-HR" dirty="0">
                <a:solidFill>
                  <a:schemeClr val="tx2"/>
                </a:solidFill>
              </a:rPr>
              <a:t>vanjskih </a:t>
            </a:r>
            <a:r>
              <a:rPr lang="hr-HR" dirty="0" smtClean="0">
                <a:solidFill>
                  <a:schemeClr val="tx2"/>
                </a:solidFill>
              </a:rPr>
              <a:t>usluga, nematerijalne troškove, plaće, …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Izradite projekciju amortizacije (</a:t>
            </a:r>
            <a:r>
              <a:rPr lang="hr-HR" dirty="0">
                <a:solidFill>
                  <a:schemeClr val="tx2"/>
                </a:solidFill>
              </a:rPr>
              <a:t>postupno umanjivanje vrijednosti osnovnih </a:t>
            </a:r>
            <a:r>
              <a:rPr lang="hr-HR" dirty="0" smtClean="0">
                <a:solidFill>
                  <a:schemeClr val="tx2"/>
                </a:solidFill>
              </a:rPr>
              <a:t>sredstava)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Za izračun amortizacije najčešće </a:t>
            </a:r>
            <a:r>
              <a:rPr lang="hr-HR" dirty="0">
                <a:solidFill>
                  <a:schemeClr val="tx2"/>
                </a:solidFill>
              </a:rPr>
              <a:t>se </a:t>
            </a:r>
            <a:r>
              <a:rPr lang="hr-HR" dirty="0" smtClean="0">
                <a:solidFill>
                  <a:schemeClr val="tx2"/>
                </a:solidFill>
              </a:rPr>
              <a:t>koristi linearan </a:t>
            </a:r>
            <a:r>
              <a:rPr lang="hr-HR" dirty="0">
                <a:solidFill>
                  <a:schemeClr val="tx2"/>
                </a:solidFill>
              </a:rPr>
              <a:t>godišnji obračun </a:t>
            </a:r>
            <a:r>
              <a:rPr lang="hr-HR" dirty="0" smtClean="0">
                <a:solidFill>
                  <a:schemeClr val="tx2"/>
                </a:solidFill>
              </a:rPr>
              <a:t>prema formuli: </a:t>
            </a: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smtClean="0">
                <a:solidFill>
                  <a:schemeClr val="tx2"/>
                </a:solidFill>
              </a:rPr>
              <a:t>      Iznos </a:t>
            </a:r>
            <a:r>
              <a:rPr lang="hr-HR" dirty="0">
                <a:solidFill>
                  <a:schemeClr val="tx2"/>
                </a:solidFill>
              </a:rPr>
              <a:t>amortizacije = nabavna vrijednost osnovnog sredstva * godišnja stopa </a:t>
            </a:r>
            <a:r>
              <a:rPr lang="hr-HR" dirty="0" smtClean="0">
                <a:solidFill>
                  <a:schemeClr val="tx2"/>
                </a:solidFill>
              </a:rPr>
              <a:t>otpisa/100</a:t>
            </a: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4" y="290528"/>
            <a:ext cx="7704856" cy="65674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9144000" cy="561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2"/>
                </a:solidFill>
              </a:rPr>
              <a:t>Projekcija računa dobiti i </a:t>
            </a:r>
            <a:r>
              <a:rPr lang="hr-HR" b="1" dirty="0" smtClean="0">
                <a:solidFill>
                  <a:schemeClr val="tx2"/>
                </a:solidFill>
              </a:rPr>
              <a:t>gubitaka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Kada imate spremne sve potrebne proračune -  ukupan </a:t>
            </a:r>
            <a:r>
              <a:rPr lang="hr-HR" dirty="0">
                <a:solidFill>
                  <a:schemeClr val="tx2"/>
                </a:solidFill>
              </a:rPr>
              <a:t>prihod, ulaganje u osnovna i obrtna </a:t>
            </a:r>
            <a:r>
              <a:rPr lang="hr-HR" dirty="0" smtClean="0">
                <a:solidFill>
                  <a:schemeClr val="tx2"/>
                </a:solidFill>
              </a:rPr>
              <a:t>sredstva, troškove </a:t>
            </a:r>
            <a:r>
              <a:rPr lang="hr-HR" dirty="0">
                <a:solidFill>
                  <a:schemeClr val="tx2"/>
                </a:solidFill>
              </a:rPr>
              <a:t>poslovanja i amortizaciju te zatvaranje financijske konstrukcije, </a:t>
            </a:r>
            <a:r>
              <a:rPr lang="hr-HR" dirty="0" smtClean="0">
                <a:solidFill>
                  <a:schemeClr val="tx2"/>
                </a:solidFill>
              </a:rPr>
              <a:t>možete izračunati račun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smtClean="0">
                <a:solidFill>
                  <a:schemeClr val="tx2"/>
                </a:solidFill>
              </a:rPr>
              <a:t>dobiti </a:t>
            </a:r>
            <a:r>
              <a:rPr lang="hr-HR" dirty="0">
                <a:solidFill>
                  <a:schemeClr val="tx2"/>
                </a:solidFill>
              </a:rPr>
              <a:t>i </a:t>
            </a:r>
            <a:r>
              <a:rPr lang="hr-HR" dirty="0" smtClean="0">
                <a:solidFill>
                  <a:schemeClr val="tx2"/>
                </a:solidFill>
              </a:rPr>
              <a:t>gubitka</a:t>
            </a: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6069680" cy="65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</a:rPr>
              <a:t>10. OCJENA UČINKOVITOSTI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Kada se uzme u obzir sve što je ranije navedeno u poslovnom planu, u ovom dijelu izvest ćemo zaključak je li provedba poslovne ideje isplativa te ima li smisla započinjati njenu realizaciju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Proučite i iznesite </a:t>
            </a:r>
            <a:r>
              <a:rPr lang="hr-HR" dirty="0">
                <a:solidFill>
                  <a:schemeClr val="tx2"/>
                </a:solidFill>
              </a:rPr>
              <a:t>relevantne pokazatelje učinkovitosti prema </a:t>
            </a:r>
            <a:r>
              <a:rPr lang="hr-HR" dirty="0" smtClean="0">
                <a:solidFill>
                  <a:schemeClr val="tx2"/>
                </a:solidFill>
              </a:rPr>
              <a:t>statičkim </a:t>
            </a:r>
            <a:r>
              <a:rPr lang="hr-HR" dirty="0">
                <a:solidFill>
                  <a:schemeClr val="tx2"/>
                </a:solidFill>
              </a:rPr>
              <a:t>i dinamičkim metodama </a:t>
            </a:r>
            <a:r>
              <a:rPr lang="hr-HR" dirty="0" smtClean="0">
                <a:solidFill>
                  <a:schemeClr val="tx2"/>
                </a:solidFill>
              </a:rPr>
              <a:t>ocjena 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Statičke metode - procjena vrijednosti </a:t>
            </a:r>
            <a:r>
              <a:rPr lang="hr-HR" dirty="0">
                <a:solidFill>
                  <a:schemeClr val="tx2"/>
                </a:solidFill>
              </a:rPr>
              <a:t>poduzeća s računovodstvenog aspekta, odnosno na poduzeće se gleda kao na skup imovinskih oblika koje ono </a:t>
            </a:r>
            <a:r>
              <a:rPr lang="hr-HR" dirty="0" smtClean="0">
                <a:solidFill>
                  <a:schemeClr val="tx2"/>
                </a:solidFill>
              </a:rPr>
              <a:t>posjeduje</a:t>
            </a:r>
            <a:endParaRPr lang="hr-HR" dirty="0">
              <a:solidFill>
                <a:schemeClr val="tx2"/>
              </a:solidFill>
            </a:endParaRPr>
          </a:p>
          <a:p>
            <a:r>
              <a:rPr lang="hr-HR" dirty="0">
                <a:solidFill>
                  <a:schemeClr val="tx2"/>
                </a:solidFill>
              </a:rPr>
              <a:t>Dinamičke metode </a:t>
            </a:r>
            <a:r>
              <a:rPr lang="hr-HR" dirty="0" smtClean="0">
                <a:solidFill>
                  <a:schemeClr val="tx2"/>
                </a:solidFill>
              </a:rPr>
              <a:t>– fokus na ostvarenoj zaradi </a:t>
            </a:r>
            <a:r>
              <a:rPr lang="hr-HR" dirty="0">
                <a:solidFill>
                  <a:schemeClr val="tx2"/>
                </a:solidFill>
              </a:rPr>
              <a:t>i </a:t>
            </a:r>
            <a:r>
              <a:rPr lang="hr-HR" dirty="0" smtClean="0">
                <a:solidFill>
                  <a:schemeClr val="tx2"/>
                </a:solidFill>
              </a:rPr>
              <a:t>novčanim tokovima </a:t>
            </a:r>
            <a:r>
              <a:rPr lang="hr-HR" dirty="0">
                <a:solidFill>
                  <a:schemeClr val="tx2"/>
                </a:solidFill>
              </a:rPr>
              <a:t>te mogućnosti ostvarivanja zarada i budućih čistih novčanih </a:t>
            </a:r>
            <a:r>
              <a:rPr lang="hr-HR" dirty="0" smtClean="0">
                <a:solidFill>
                  <a:schemeClr val="tx2"/>
                </a:solidFill>
              </a:rPr>
              <a:t>tokova</a:t>
            </a:r>
          </a:p>
        </p:txBody>
      </p:sp>
    </p:spTree>
    <p:extLst>
      <p:ext uri="{BB962C8B-B14F-4D97-AF65-F5344CB8AC3E}">
        <p14:creationId xmlns:p14="http://schemas.microsoft.com/office/powerpoint/2010/main" val="196101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</a:rPr>
              <a:t>11. ANALIZA OSJETLJIVOSTI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Koji su mogući rizici poslovanja i kako ćete na njih odgovoriti ili ublažiti njihove posljedice?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Analiza osjetljivosti je tehnika </a:t>
            </a:r>
            <a:r>
              <a:rPr lang="hr-HR" dirty="0">
                <a:solidFill>
                  <a:schemeClr val="tx2"/>
                </a:solidFill>
              </a:rPr>
              <a:t>kojom se provjerava osjetljivost investicijskog projekta na promjene neke ulazne </a:t>
            </a:r>
            <a:r>
              <a:rPr lang="hr-HR" dirty="0" smtClean="0">
                <a:solidFill>
                  <a:schemeClr val="tx2"/>
                </a:solidFill>
              </a:rPr>
              <a:t>varijable.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U </a:t>
            </a:r>
            <a:r>
              <a:rPr lang="hr-HR" dirty="0">
                <a:solidFill>
                  <a:schemeClr val="tx2"/>
                </a:solidFill>
              </a:rPr>
              <a:t>analizu treba uključiti samo one varijable koje imaju veći utjecaj na krajnje rezultate </a:t>
            </a:r>
            <a:r>
              <a:rPr lang="hr-HR" dirty="0" smtClean="0">
                <a:solidFill>
                  <a:schemeClr val="tx2"/>
                </a:solidFill>
              </a:rPr>
              <a:t>ocjena</a:t>
            </a:r>
          </a:p>
        </p:txBody>
      </p:sp>
    </p:spTree>
    <p:extLst>
      <p:ext uri="{BB962C8B-B14F-4D97-AF65-F5344CB8AC3E}">
        <p14:creationId xmlns:p14="http://schemas.microsoft.com/office/powerpoint/2010/main" val="149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</a:rPr>
              <a:t>12. DODATCI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U ovom dijelu slobodno dodajte priloge za koje mislite da bi dodatno pobliže objasnili vašu poslovnu ideju (npr. grafički prikazi)</a:t>
            </a: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tx2"/>
                </a:solidFill>
              </a:rPr>
              <a:t>Ako institucija kojoj trebate predati svoj poslovni plan već ima vlastite smjernice za izradu poslovnog plana, </a:t>
            </a:r>
            <a:r>
              <a:rPr lang="hr-HR" b="1" dirty="0" smtClean="0">
                <a:solidFill>
                  <a:schemeClr val="tx2"/>
                </a:solidFill>
              </a:rPr>
              <a:t>poštujte te smjernice</a:t>
            </a:r>
            <a:endParaRPr lang="hr-H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8" y="620688"/>
            <a:ext cx="11305256" cy="57787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5" y="0"/>
            <a:ext cx="5626968" cy="727563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85" y="38841"/>
            <a:ext cx="5401429" cy="682085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59" y="38841"/>
            <a:ext cx="5297665" cy="6858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25" y="294670"/>
            <a:ext cx="5349034" cy="66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Sadržaj </a:t>
            </a:r>
            <a:r>
              <a:rPr lang="hr-HR" dirty="0" smtClean="0">
                <a:solidFill>
                  <a:schemeClr val="tx2"/>
                </a:solidFill>
              </a:rPr>
              <a:t>poslovnog plana pri </a:t>
            </a:r>
            <a:r>
              <a:rPr lang="hr-HR" dirty="0">
                <a:solidFill>
                  <a:schemeClr val="tx2"/>
                </a:solidFill>
              </a:rPr>
              <a:t>izradi svako poduzeće </a:t>
            </a:r>
            <a:r>
              <a:rPr lang="hr-HR" b="1" dirty="0">
                <a:solidFill>
                  <a:schemeClr val="tx2"/>
                </a:solidFill>
              </a:rPr>
              <a:t>može i treba oblikovati prema svojim potrebama</a:t>
            </a:r>
            <a:r>
              <a:rPr lang="hr-HR" dirty="0">
                <a:solidFill>
                  <a:schemeClr val="tx2"/>
                </a:solidFill>
              </a:rPr>
              <a:t> i prilagoditi ga svojoj ideji, odnosno poslovnom </a:t>
            </a:r>
            <a:r>
              <a:rPr lang="hr-HR" dirty="0" smtClean="0">
                <a:solidFill>
                  <a:schemeClr val="tx2"/>
                </a:solidFill>
              </a:rPr>
              <a:t>pothvatu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Najvažnije je dati odgovor na temeljna </a:t>
            </a:r>
            <a:r>
              <a:rPr lang="hr-HR" dirty="0" smtClean="0">
                <a:solidFill>
                  <a:schemeClr val="tx2"/>
                </a:solidFill>
              </a:rPr>
              <a:t>pitanja</a:t>
            </a: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44624" y="548680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Ne zaboravite, plan mora biti: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Potpun -</a:t>
            </a:r>
            <a:r>
              <a:rPr lang="hr-HR" dirty="0" smtClean="0">
                <a:solidFill>
                  <a:schemeClr val="tx2"/>
                </a:solidFill>
              </a:rPr>
              <a:t> kada </a:t>
            </a:r>
            <a:r>
              <a:rPr lang="hr-HR" dirty="0">
                <a:solidFill>
                  <a:schemeClr val="tx2"/>
                </a:solidFill>
              </a:rPr>
              <a:t>pročitate plan, imate jasnu predodžbu o tome kako će izgledati </a:t>
            </a:r>
            <a:r>
              <a:rPr lang="hr-HR" dirty="0" smtClean="0">
                <a:solidFill>
                  <a:schemeClr val="tx2"/>
                </a:solidFill>
              </a:rPr>
              <a:t>posao</a:t>
            </a:r>
            <a:endParaRPr lang="hr-HR" dirty="0">
              <a:solidFill>
                <a:schemeClr val="tx2"/>
              </a:solidFill>
            </a:endParaRPr>
          </a:p>
          <a:p>
            <a:r>
              <a:rPr lang="hr-HR" b="1" dirty="0">
                <a:solidFill>
                  <a:schemeClr val="tx2"/>
                </a:solidFill>
              </a:rPr>
              <a:t>P</a:t>
            </a:r>
            <a:r>
              <a:rPr lang="hr-HR" b="1" dirty="0" smtClean="0">
                <a:solidFill>
                  <a:schemeClr val="tx2"/>
                </a:solidFill>
              </a:rPr>
              <a:t>recizan</a:t>
            </a:r>
            <a:r>
              <a:rPr lang="hr-HR" dirty="0" smtClean="0">
                <a:solidFill>
                  <a:schemeClr val="tx2"/>
                </a:solidFill>
              </a:rPr>
              <a:t>- </a:t>
            </a:r>
            <a:r>
              <a:rPr lang="hr-HR" dirty="0">
                <a:solidFill>
                  <a:schemeClr val="tx2"/>
                </a:solidFill>
              </a:rPr>
              <a:t>izbjegavati riječi kao što je mnogo, a da ih se dodatno ne razjasni konkretnim brojčanim </a:t>
            </a:r>
            <a:r>
              <a:rPr lang="hr-HR" dirty="0" smtClean="0">
                <a:solidFill>
                  <a:schemeClr val="tx2"/>
                </a:solidFill>
              </a:rPr>
              <a:t>pokazateljima</a:t>
            </a:r>
            <a:endParaRPr lang="hr-HR" dirty="0">
              <a:solidFill>
                <a:schemeClr val="tx2"/>
              </a:solidFill>
            </a:endParaRPr>
          </a:p>
          <a:p>
            <a:r>
              <a:rPr lang="hr-HR" b="1" dirty="0">
                <a:solidFill>
                  <a:schemeClr val="tx2"/>
                </a:solidFill>
              </a:rPr>
              <a:t>S</a:t>
            </a:r>
            <a:r>
              <a:rPr lang="hr-HR" b="1" dirty="0" smtClean="0">
                <a:solidFill>
                  <a:schemeClr val="tx2"/>
                </a:solidFill>
              </a:rPr>
              <a:t>ažet</a:t>
            </a:r>
            <a:r>
              <a:rPr lang="hr-HR" dirty="0" smtClean="0">
                <a:solidFill>
                  <a:schemeClr val="tx2"/>
                </a:solidFill>
              </a:rPr>
              <a:t>- </a:t>
            </a:r>
            <a:r>
              <a:rPr lang="hr-HR" dirty="0">
                <a:solidFill>
                  <a:schemeClr val="tx2"/>
                </a:solidFill>
              </a:rPr>
              <a:t>ne duži nego što je nužno, jer na umu valja imati da to netko treba i pročitati, te dobiti jasne, sažete i ključne </a:t>
            </a:r>
            <a:r>
              <a:rPr lang="hr-HR" dirty="0" smtClean="0">
                <a:solidFill>
                  <a:schemeClr val="tx2"/>
                </a:solidFill>
              </a:rPr>
              <a:t>informacije</a:t>
            </a:r>
            <a:endParaRPr lang="hr-HR" dirty="0">
              <a:solidFill>
                <a:schemeClr val="tx2"/>
              </a:solidFill>
            </a:endParaRPr>
          </a:p>
          <a:p>
            <a:r>
              <a:rPr lang="hr-HR" b="1" dirty="0">
                <a:solidFill>
                  <a:schemeClr val="tx2"/>
                </a:solidFill>
              </a:rPr>
              <a:t>D</a:t>
            </a:r>
            <a:r>
              <a:rPr lang="hr-HR" b="1" dirty="0" smtClean="0">
                <a:solidFill>
                  <a:schemeClr val="tx2"/>
                </a:solidFill>
              </a:rPr>
              <a:t>obro prezentiran</a:t>
            </a:r>
            <a:endParaRPr lang="hr-HR" dirty="0">
              <a:solidFill>
                <a:schemeClr val="tx2"/>
              </a:solidFill>
            </a:endParaRPr>
          </a:p>
          <a:p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Ako poslovni plan daje odgovore na pitanja: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2"/>
                </a:solidFill>
              </a:rPr>
              <a:t>Je li poslovna </a:t>
            </a:r>
            <a:r>
              <a:rPr lang="hr-HR" dirty="0">
                <a:solidFill>
                  <a:schemeClr val="tx2"/>
                </a:solidFill>
              </a:rPr>
              <a:t>zamisao dobro postavljena? </a:t>
            </a:r>
            <a:endParaRPr lang="hr-HR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2"/>
                </a:solidFill>
              </a:rPr>
              <a:t>Postoji </a:t>
            </a:r>
            <a:r>
              <a:rPr lang="hr-HR" dirty="0">
                <a:solidFill>
                  <a:schemeClr val="tx2"/>
                </a:solidFill>
              </a:rPr>
              <a:t>li tržište za </a:t>
            </a:r>
            <a:r>
              <a:rPr lang="hr-HR" dirty="0" smtClean="0">
                <a:solidFill>
                  <a:schemeClr val="tx2"/>
                </a:solidFill>
              </a:rPr>
              <a:t>moj proizvod?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/>
                </a:solidFill>
              </a:rPr>
              <a:t>T</a:t>
            </a:r>
            <a:r>
              <a:rPr lang="hr-HR" dirty="0" smtClean="0">
                <a:solidFill>
                  <a:schemeClr val="tx2"/>
                </a:solidFill>
              </a:rPr>
              <a:t>ko </a:t>
            </a:r>
            <a:r>
              <a:rPr lang="hr-HR" dirty="0">
                <a:solidFill>
                  <a:schemeClr val="tx2"/>
                </a:solidFill>
              </a:rPr>
              <a:t>je konkurencija i zašto bi kupci kupovali </a:t>
            </a:r>
            <a:r>
              <a:rPr lang="hr-HR" dirty="0" smtClean="0">
                <a:solidFill>
                  <a:schemeClr val="tx2"/>
                </a:solidFill>
              </a:rPr>
              <a:t>moj </a:t>
            </a:r>
            <a:r>
              <a:rPr lang="hr-HR" dirty="0">
                <a:solidFill>
                  <a:schemeClr val="tx2"/>
                </a:solidFill>
              </a:rPr>
              <a:t>proizvod?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2"/>
                </a:solidFill>
              </a:rPr>
              <a:t>Jesu li financijski </a:t>
            </a:r>
            <a:r>
              <a:rPr lang="hr-HR" dirty="0">
                <a:solidFill>
                  <a:schemeClr val="tx2"/>
                </a:solidFill>
              </a:rPr>
              <a:t>podaci realni?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2"/>
                </a:solidFill>
              </a:rPr>
              <a:t>Raspolažem </a:t>
            </a:r>
            <a:r>
              <a:rPr lang="hr-HR" dirty="0">
                <a:solidFill>
                  <a:schemeClr val="tx2"/>
                </a:solidFill>
              </a:rPr>
              <a:t>li s kvalitetnim menadžmentom koji to može izvesti?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2"/>
                </a:solidFill>
              </a:rPr>
              <a:t>Kolika </a:t>
            </a:r>
            <a:r>
              <a:rPr lang="hr-HR" dirty="0">
                <a:solidFill>
                  <a:schemeClr val="tx2"/>
                </a:solidFill>
              </a:rPr>
              <a:t>je sigurnost za </a:t>
            </a:r>
            <a:r>
              <a:rPr lang="hr-HR" dirty="0" smtClean="0">
                <a:solidFill>
                  <a:schemeClr val="tx2"/>
                </a:solidFill>
              </a:rPr>
              <a:t>ostvarenje prihoda/povrat </a:t>
            </a:r>
            <a:r>
              <a:rPr lang="hr-HR" dirty="0">
                <a:solidFill>
                  <a:schemeClr val="tx2"/>
                </a:solidFill>
              </a:rPr>
              <a:t>kredita</a:t>
            </a:r>
            <a:r>
              <a:rPr lang="hr-HR" dirty="0" smtClean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" y="332656"/>
            <a:ext cx="9144000" cy="6096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63809"/>
            <a:ext cx="1589511" cy="14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 i literatura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err="1" smtClean="0">
                <a:solidFill>
                  <a:schemeClr val="tx2"/>
                </a:solidFill>
              </a:rPr>
              <a:t>Goić</a:t>
            </a:r>
            <a:r>
              <a:rPr lang="hr-HR" sz="2000" dirty="0">
                <a:solidFill>
                  <a:schemeClr val="tx2"/>
                </a:solidFill>
              </a:rPr>
              <a:t>, </a:t>
            </a:r>
            <a:r>
              <a:rPr lang="hr-HR" sz="2000" dirty="0" smtClean="0">
                <a:solidFill>
                  <a:schemeClr val="tx2"/>
                </a:solidFill>
              </a:rPr>
              <a:t>Srećko: </a:t>
            </a:r>
            <a:r>
              <a:rPr lang="hr-HR" sz="2000" i="1" dirty="0">
                <a:solidFill>
                  <a:schemeClr val="tx2"/>
                </a:solidFill>
              </a:rPr>
              <a:t>Biznis </a:t>
            </a:r>
            <a:r>
              <a:rPr lang="hr-HR" sz="2000" i="1" dirty="0" smtClean="0">
                <a:solidFill>
                  <a:schemeClr val="tx2"/>
                </a:solidFill>
              </a:rPr>
              <a:t>plan; </a:t>
            </a:r>
            <a:r>
              <a:rPr lang="hr-HR" sz="2000" dirty="0">
                <a:solidFill>
                  <a:schemeClr val="tx2"/>
                </a:solidFill>
              </a:rPr>
              <a:t>Ekonomski fakultet Split, Split, </a:t>
            </a:r>
            <a:r>
              <a:rPr lang="hr-HR" sz="2000" dirty="0" smtClean="0">
                <a:solidFill>
                  <a:schemeClr val="tx2"/>
                </a:solidFill>
              </a:rPr>
              <a:t>2006.</a:t>
            </a:r>
          </a:p>
          <a:p>
            <a:r>
              <a:rPr lang="hr-HR" sz="2000" dirty="0">
                <a:solidFill>
                  <a:schemeClr val="tx2"/>
                </a:solidFill>
              </a:rPr>
              <a:t>Ministarstvo gospodarstva, poduzetništva i obrta, </a:t>
            </a:r>
            <a:r>
              <a:rPr lang="hr-HR" sz="2000" i="1" dirty="0">
                <a:solidFill>
                  <a:schemeClr val="tx2"/>
                </a:solidFill>
              </a:rPr>
              <a:t>Primjer poslovnog plana: Slastičarna Medenjak d.o.o., </a:t>
            </a:r>
            <a:r>
              <a:rPr lang="hr-HR" sz="2000" dirty="0">
                <a:solidFill>
                  <a:schemeClr val="tx2"/>
                </a:solidFill>
              </a:rPr>
              <a:t>Program </a:t>
            </a:r>
            <a:r>
              <a:rPr lang="hr-HR" sz="2000" dirty="0" err="1">
                <a:solidFill>
                  <a:schemeClr val="tx2"/>
                </a:solidFill>
              </a:rPr>
              <a:t>StartCo</a:t>
            </a:r>
            <a:r>
              <a:rPr lang="hr-HR" sz="2000" dirty="0">
                <a:solidFill>
                  <a:schemeClr val="tx2"/>
                </a:solidFill>
              </a:rPr>
              <a:t>, Zagreb, 2015</a:t>
            </a:r>
            <a:r>
              <a:rPr lang="hr-HR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hr-HR" sz="2000" dirty="0" smtClean="0">
                <a:solidFill>
                  <a:schemeClr val="tx2"/>
                </a:solidFill>
              </a:rPr>
              <a:t>Rupčić, Nataša: </a:t>
            </a:r>
            <a:r>
              <a:rPr lang="hr-HR" sz="2000" i="1" dirty="0" smtClean="0">
                <a:solidFill>
                  <a:schemeClr val="tx2"/>
                </a:solidFill>
              </a:rPr>
              <a:t>Suvremeni menadžment – Teorija i praksa; </a:t>
            </a:r>
            <a:r>
              <a:rPr lang="hr-HR" sz="2000" dirty="0" smtClean="0">
                <a:solidFill>
                  <a:schemeClr val="tx2"/>
                </a:solidFill>
              </a:rPr>
              <a:t>Ekonomski fakultet Sveučilišta u Rijeci, Rijeka, 2018.</a:t>
            </a:r>
          </a:p>
          <a:p>
            <a:r>
              <a:rPr lang="hr-HR" sz="2000" dirty="0" smtClean="0">
                <a:solidFill>
                  <a:schemeClr val="tx2"/>
                </a:solidFill>
              </a:rPr>
              <a:t>Hrvatska banka za obnovu i razvitak (HBOR): </a:t>
            </a:r>
            <a:r>
              <a:rPr lang="hr-HR" sz="2000" dirty="0" smtClean="0">
                <a:solidFill>
                  <a:schemeClr val="tx2"/>
                </a:solidFill>
                <a:hlinkClick r:id="rId2"/>
              </a:rPr>
              <a:t>www.hbor.hr</a:t>
            </a:r>
            <a:endParaRPr lang="hr-HR" sz="2000" dirty="0" smtClean="0">
              <a:solidFill>
                <a:schemeClr val="tx2"/>
              </a:solidFill>
            </a:endParaRPr>
          </a:p>
          <a:p>
            <a:r>
              <a:rPr lang="hr-HR" sz="2000" dirty="0" smtClean="0">
                <a:solidFill>
                  <a:schemeClr val="tx2"/>
                </a:solidFill>
              </a:rPr>
              <a:t>Hrvatski zavod za zapošljavanje (HZZ): </a:t>
            </a:r>
            <a:r>
              <a:rPr lang="hr-HR" sz="2000" dirty="0">
                <a:solidFill>
                  <a:schemeClr val="tx2"/>
                </a:solidFill>
                <a:hlinkClick r:id="rId3"/>
              </a:rPr>
              <a:t>http://mjere.hr/potpore-za-samozaposljavanje-dokumentacija-obrasci</a:t>
            </a:r>
            <a:r>
              <a:rPr lang="hr-HR" sz="2000" dirty="0" smtClean="0">
                <a:solidFill>
                  <a:schemeClr val="tx2"/>
                </a:solidFill>
                <a:hlinkClick r:id="rId3"/>
              </a:rPr>
              <a:t>/</a:t>
            </a:r>
            <a:endParaRPr lang="hr-HR" sz="2000" dirty="0" smtClean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U.S. Small Business Administration (SBA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r>
              <a:rPr lang="hr-HR" sz="2000" dirty="0" smtClean="0">
                <a:solidFill>
                  <a:schemeClr val="tx2"/>
                </a:solidFill>
              </a:rPr>
              <a:t>: </a:t>
            </a:r>
            <a:r>
              <a:rPr lang="hr-HR" sz="2000" dirty="0" smtClean="0">
                <a:solidFill>
                  <a:schemeClr val="tx2"/>
                </a:solidFill>
                <a:hlinkClick r:id="rId4"/>
              </a:rPr>
              <a:t>https</a:t>
            </a:r>
            <a:r>
              <a:rPr lang="hr-HR" sz="2000" dirty="0">
                <a:solidFill>
                  <a:schemeClr val="tx2"/>
                </a:solidFill>
                <a:hlinkClick r:id="rId4"/>
              </a:rPr>
              <a:t>://www.sba.gov/business-guide/plan-your-business/write-your-business-plan</a:t>
            </a:r>
            <a:endParaRPr lang="hr-HR" sz="2000" dirty="0" smtClean="0">
              <a:solidFill>
                <a:schemeClr val="tx2"/>
              </a:solidFill>
            </a:endParaRPr>
          </a:p>
          <a:p>
            <a:endParaRPr lang="hr-HR" dirty="0" smtClean="0"/>
          </a:p>
          <a:p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poslovni plan?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</a:rPr>
              <a:t>T</a:t>
            </a:r>
            <a:r>
              <a:rPr lang="pl-PL" sz="2400" dirty="0" smtClean="0">
                <a:solidFill>
                  <a:schemeClr val="tx2"/>
                </a:solidFill>
              </a:rPr>
              <a:t>emeljni </a:t>
            </a:r>
            <a:r>
              <a:rPr lang="pl-PL" sz="2400" dirty="0">
                <a:solidFill>
                  <a:schemeClr val="tx2"/>
                </a:solidFill>
              </a:rPr>
              <a:t>dokument poslovanja za svakog </a:t>
            </a:r>
            <a:r>
              <a:rPr lang="pl-PL" sz="2400" dirty="0" smtClean="0">
                <a:solidFill>
                  <a:schemeClr val="tx2"/>
                </a:solidFill>
              </a:rPr>
              <a:t>poduzetnika - </a:t>
            </a:r>
            <a:r>
              <a:rPr lang="hr-HR" sz="2400" dirty="0" smtClean="0">
                <a:solidFill>
                  <a:schemeClr val="tx2"/>
                </a:solidFill>
              </a:rPr>
              <a:t>tek </a:t>
            </a:r>
            <a:r>
              <a:rPr lang="hr-HR" sz="2400" dirty="0">
                <a:solidFill>
                  <a:schemeClr val="tx2"/>
                </a:solidFill>
              </a:rPr>
              <a:t>detaljnim i pažljivim planiranjem i analiziranjem svih detalja </a:t>
            </a:r>
            <a:r>
              <a:rPr lang="hr-HR" sz="2400" dirty="0" smtClean="0">
                <a:solidFill>
                  <a:schemeClr val="tx2"/>
                </a:solidFill>
              </a:rPr>
              <a:t>budućeg </a:t>
            </a:r>
            <a:r>
              <a:rPr lang="hr-HR" sz="2400" dirty="0">
                <a:solidFill>
                  <a:schemeClr val="tx2"/>
                </a:solidFill>
              </a:rPr>
              <a:t>pothvata, može se uvidjeti </a:t>
            </a:r>
            <a:r>
              <a:rPr lang="hr-HR" sz="2400" dirty="0" smtClean="0">
                <a:solidFill>
                  <a:schemeClr val="tx2"/>
                </a:solidFill>
              </a:rPr>
              <a:t>je li opravdano </a:t>
            </a:r>
            <a:r>
              <a:rPr lang="hr-HR" sz="2400" dirty="0">
                <a:solidFill>
                  <a:schemeClr val="tx2"/>
                </a:solidFill>
              </a:rPr>
              <a:t>i realno pristupiti realizaciji </a:t>
            </a:r>
            <a:r>
              <a:rPr lang="hr-HR" sz="2400" dirty="0" smtClean="0">
                <a:solidFill>
                  <a:schemeClr val="tx2"/>
                </a:solidFill>
              </a:rPr>
              <a:t>ideje</a:t>
            </a:r>
            <a:endParaRPr lang="hr-HR" sz="2400" dirty="0">
              <a:solidFill>
                <a:schemeClr val="tx2"/>
              </a:solidFill>
            </a:endParaRPr>
          </a:p>
          <a:p>
            <a:r>
              <a:rPr lang="pl-PL" sz="2400" dirty="0">
                <a:solidFill>
                  <a:schemeClr val="tx2"/>
                </a:solidFill>
              </a:rPr>
              <a:t>P</a:t>
            </a:r>
            <a:r>
              <a:rPr lang="pl-PL" sz="2400" dirty="0" smtClean="0">
                <a:solidFill>
                  <a:schemeClr val="tx2"/>
                </a:solidFill>
              </a:rPr>
              <a:t>isani </a:t>
            </a:r>
            <a:r>
              <a:rPr lang="pl-PL" sz="2400" dirty="0">
                <a:solidFill>
                  <a:schemeClr val="tx2"/>
                </a:solidFill>
              </a:rPr>
              <a:t>dokument koji jasno definira ciljeve poslovanja i u kratkim crtama prikazuje metode postizanja </a:t>
            </a:r>
            <a:r>
              <a:rPr lang="pl-PL" sz="2400" dirty="0" smtClean="0">
                <a:solidFill>
                  <a:schemeClr val="tx2"/>
                </a:solidFill>
              </a:rPr>
              <a:t>cilja</a:t>
            </a:r>
          </a:p>
          <a:p>
            <a:r>
              <a:rPr lang="pl-PL" sz="2400" dirty="0">
                <a:solidFill>
                  <a:schemeClr val="tx2"/>
                </a:solidFill>
              </a:rPr>
              <a:t>T</a:t>
            </a:r>
            <a:r>
              <a:rPr lang="pl-PL" sz="2400" dirty="0" smtClean="0">
                <a:solidFill>
                  <a:schemeClr val="tx2"/>
                </a:solidFill>
              </a:rPr>
              <a:t>emeljna </a:t>
            </a:r>
            <a:r>
              <a:rPr lang="pl-PL" sz="2400" dirty="0">
                <a:solidFill>
                  <a:schemeClr val="tx2"/>
                </a:solidFill>
              </a:rPr>
              <a:t>okosnica planiranja, pokretanja, financiranja, organiziranja, vođenja, razvijanja i kontrole poduzetničkog pothvata</a:t>
            </a:r>
            <a:endParaRPr lang="pl-PL" sz="2400" dirty="0" smtClean="0">
              <a:solidFill>
                <a:schemeClr val="tx2"/>
              </a:solidFill>
            </a:endParaRPr>
          </a:p>
          <a:p>
            <a:r>
              <a:rPr lang="hr-HR" sz="2400" dirty="0">
                <a:solidFill>
                  <a:schemeClr val="tx2"/>
                </a:solidFill>
              </a:rPr>
              <a:t>E</a:t>
            </a:r>
            <a:r>
              <a:rPr lang="hr-HR" sz="2400" dirty="0" smtClean="0">
                <a:solidFill>
                  <a:schemeClr val="tx2"/>
                </a:solidFill>
              </a:rPr>
              <a:t>laborat </a:t>
            </a:r>
            <a:r>
              <a:rPr lang="hr-HR" sz="2400" dirty="0">
                <a:solidFill>
                  <a:schemeClr val="tx2"/>
                </a:solidFill>
              </a:rPr>
              <a:t>koji sadrži potpuno </a:t>
            </a:r>
            <a:endParaRPr lang="hr-HR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smtClean="0">
                <a:solidFill>
                  <a:schemeClr val="tx2"/>
                </a:solidFill>
              </a:rPr>
              <a:t>   razrađena </a:t>
            </a:r>
            <a:r>
              <a:rPr lang="hr-HR" sz="2400" dirty="0">
                <a:solidFill>
                  <a:schemeClr val="tx2"/>
                </a:solidFill>
              </a:rPr>
              <a:t>obrazloženja o </a:t>
            </a:r>
            <a:endParaRPr lang="hr-HR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sz="2400" dirty="0" smtClean="0">
                <a:solidFill>
                  <a:schemeClr val="tx2"/>
                </a:solidFill>
              </a:rPr>
              <a:t>    ulaganjima </a:t>
            </a:r>
            <a:r>
              <a:rPr lang="hr-HR" sz="2400" dirty="0">
                <a:solidFill>
                  <a:schemeClr val="tx2"/>
                </a:solidFill>
              </a:rPr>
              <a:t>potrebnima za posao.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25144"/>
            <a:ext cx="3086979" cy="224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poslovni plan?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21442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</a:rPr>
              <a:t>Svrha </a:t>
            </a:r>
            <a:r>
              <a:rPr lang="hr-HR" b="1" dirty="0">
                <a:solidFill>
                  <a:schemeClr val="tx2"/>
                </a:solidFill>
              </a:rPr>
              <a:t>poslovnog plana:</a:t>
            </a:r>
          </a:p>
          <a:p>
            <a:r>
              <a:rPr lang="hr-HR" sz="2200" b="1" dirty="0">
                <a:solidFill>
                  <a:schemeClr val="tx2"/>
                </a:solidFill>
              </a:rPr>
              <a:t>Predstavljanje i definiranje poslovne vizije </a:t>
            </a:r>
            <a:r>
              <a:rPr lang="hr-HR" sz="2200" dirty="0">
                <a:solidFill>
                  <a:schemeClr val="tx2"/>
                </a:solidFill>
              </a:rPr>
              <a:t>poduzetnika svim korisnicima (unutarnjim i vanjskim) </a:t>
            </a:r>
            <a:r>
              <a:rPr lang="hr-HR" sz="1800" dirty="0">
                <a:solidFill>
                  <a:srgbClr val="FF0000"/>
                </a:solidFill>
              </a:rPr>
              <a:t>– unutarnji korisnici </a:t>
            </a:r>
            <a:r>
              <a:rPr lang="hr-HR" sz="1800" dirty="0" err="1">
                <a:solidFill>
                  <a:srgbClr val="FF0000"/>
                </a:solidFill>
              </a:rPr>
              <a:t>vlasnici,menedžeri</a:t>
            </a:r>
            <a:r>
              <a:rPr lang="hr-HR" sz="1800" dirty="0">
                <a:solidFill>
                  <a:srgbClr val="FF0000"/>
                </a:solidFill>
              </a:rPr>
              <a:t> i zaposlenici, vanjski su financijeri i kreditori, distributeri i dobavljači, kupci, država i javnost</a:t>
            </a:r>
            <a:endParaRPr lang="hr-HR" sz="2200" dirty="0">
              <a:solidFill>
                <a:srgbClr val="FF0000"/>
              </a:solidFill>
            </a:endParaRPr>
          </a:p>
          <a:p>
            <a:r>
              <a:rPr lang="hr-HR" sz="2200" b="1" dirty="0">
                <a:solidFill>
                  <a:schemeClr val="tx2"/>
                </a:solidFill>
              </a:rPr>
              <a:t>Kao „taktika“ poduzetnika </a:t>
            </a:r>
            <a:r>
              <a:rPr lang="hr-HR" sz="2200" dirty="0">
                <a:solidFill>
                  <a:schemeClr val="tx2"/>
                </a:solidFill>
              </a:rPr>
              <a:t>– jer se detaljnom analizom otkrivaju potencijalne prilike i prijetnje poslovanja, </a:t>
            </a:r>
            <a:r>
              <a:rPr lang="hr-HR" sz="2200" dirty="0" smtClean="0">
                <a:solidFill>
                  <a:schemeClr val="tx2"/>
                </a:solidFill>
              </a:rPr>
              <a:t>snage </a:t>
            </a:r>
            <a:r>
              <a:rPr lang="hr-HR" sz="2200" dirty="0">
                <a:solidFill>
                  <a:schemeClr val="tx2"/>
                </a:solidFill>
              </a:rPr>
              <a:t>i slabosti poslovanja, pa ukazuje poduzetniku na to gdje se trenutno nalazi na tržištu njegovo </a:t>
            </a:r>
            <a:r>
              <a:rPr lang="hr-HR" sz="2200" dirty="0" smtClean="0">
                <a:solidFill>
                  <a:schemeClr val="tx2"/>
                </a:solidFill>
              </a:rPr>
              <a:t>poduzeće </a:t>
            </a:r>
            <a:r>
              <a:rPr lang="hr-HR" sz="2200" dirty="0">
                <a:solidFill>
                  <a:schemeClr val="tx2"/>
                </a:solidFill>
              </a:rPr>
              <a:t>i koliki mu je potencijal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87640"/>
            <a:ext cx="3104466" cy="21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poslovni plan?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99186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Izrada poslovnog plana može olakšati poduzetniku osjetljivo razdoblje pokretanja </a:t>
            </a:r>
            <a:r>
              <a:rPr lang="hr-HR" sz="2800" dirty="0" smtClean="0">
                <a:solidFill>
                  <a:schemeClr val="tx2"/>
                </a:solidFill>
              </a:rPr>
              <a:t>posla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Poslovni plan pokazuje poduzetnikovu sposobnost planiranja te može poslužiti kao „</a:t>
            </a:r>
            <a:r>
              <a:rPr lang="hr-HR" sz="2800" dirty="0" err="1" smtClean="0">
                <a:solidFill>
                  <a:schemeClr val="tx2"/>
                </a:solidFill>
              </a:rPr>
              <a:t>reality</a:t>
            </a:r>
            <a:r>
              <a:rPr lang="hr-HR" sz="2800" dirty="0" smtClean="0">
                <a:solidFill>
                  <a:schemeClr val="tx2"/>
                </a:solidFill>
              </a:rPr>
              <a:t> </a:t>
            </a:r>
            <a:r>
              <a:rPr lang="hr-HR" sz="2800" dirty="0" err="1" smtClean="0">
                <a:solidFill>
                  <a:schemeClr val="tx2"/>
                </a:solidFill>
              </a:rPr>
              <a:t>check</a:t>
            </a:r>
            <a:r>
              <a:rPr lang="hr-HR" sz="2800" dirty="0" smtClean="0">
                <a:solidFill>
                  <a:schemeClr val="tx2"/>
                </a:solidFill>
              </a:rPr>
              <a:t>” – Jeste li realni pri procjeni troškova i dobiti? Koliko ste upoznati s tržištem na koje se želite probiti?</a:t>
            </a:r>
          </a:p>
          <a:p>
            <a:endParaRPr lang="hr-HR" sz="2800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09120"/>
            <a:ext cx="3744416" cy="21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poslovni plan?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tx2"/>
                </a:solidFill>
              </a:rPr>
              <a:t>Čitatelji poslovnog plana stječu uvid u razinu sposobnosti, iskustva i profesionalnosti poduzetnika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U RH neki od instrumenata financiranja poduzetništva zahtijevaju poslovni plan kao dio obavezne dokumentacije prilikom predaje zahtjeva za financiranje poduzetničkog pothvata (npr. HBOR, HZZ,…)</a:t>
            </a: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9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1" y="1484784"/>
            <a:ext cx="8626878" cy="4409706"/>
          </a:xfrm>
        </p:spPr>
      </p:pic>
    </p:spTree>
    <p:extLst>
      <p:ext uri="{BB962C8B-B14F-4D97-AF65-F5344CB8AC3E}">
        <p14:creationId xmlns:p14="http://schemas.microsoft.com/office/powerpoint/2010/main" val="25776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" y="1556792"/>
            <a:ext cx="8968272" cy="4261758"/>
          </a:xfrm>
        </p:spPr>
      </p:pic>
    </p:spTree>
    <p:extLst>
      <p:ext uri="{BB962C8B-B14F-4D97-AF65-F5344CB8AC3E}">
        <p14:creationId xmlns:p14="http://schemas.microsoft.com/office/powerpoint/2010/main" val="16966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 template_1</Template>
  <TotalTime>801</TotalTime>
  <Words>1858</Words>
  <Application>Microsoft Office PowerPoint</Application>
  <PresentationFormat>Prikaz na zaslonu (4:3)</PresentationFormat>
  <Paragraphs>188</Paragraphs>
  <Slides>39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4" baseType="lpstr">
      <vt:lpstr>Arial</vt:lpstr>
      <vt:lpstr>Calibri</vt:lpstr>
      <vt:lpstr>Neo Sans</vt:lpstr>
      <vt:lpstr>Wingdings</vt:lpstr>
      <vt:lpstr>Tema sustava Office</vt:lpstr>
      <vt:lpstr>Izrada poslovnog plana</vt:lpstr>
      <vt:lpstr>Sadržaj</vt:lpstr>
      <vt:lpstr>Što je poslovni plan?</vt:lpstr>
      <vt:lpstr>Što je poslovni plan?</vt:lpstr>
      <vt:lpstr>Što je poslovni plan?</vt:lpstr>
      <vt:lpstr>Što je poslovni plan?</vt:lpstr>
      <vt:lpstr>Što je poslovni plan?</vt:lpstr>
      <vt:lpstr>PowerPoint prezentacija</vt:lpstr>
      <vt:lpstr>PowerPoint prezentacija</vt:lpstr>
      <vt:lpstr>Karakteristike dobrog poslovnog plana</vt:lpstr>
      <vt:lpstr>Karakteristike dobrog poslovnog plana</vt:lpstr>
      <vt:lpstr>Karakteristike dobrog poslovnog plana</vt:lpstr>
      <vt:lpstr>Što je poslovni plan?</vt:lpstr>
      <vt:lpstr>Metodologija izrade poslovnog plana</vt:lpstr>
      <vt:lpstr>Metodologija izrade poslovnog plana</vt:lpstr>
      <vt:lpstr>Metodologija izrade poslovnog plana</vt:lpstr>
      <vt:lpstr>Metodologija izrade poslovnog plana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Ne zaboravite, plan mora biti: </vt:lpstr>
      <vt:lpstr>Ako poslovni plan daje odgovore na pitanja:</vt:lpstr>
      <vt:lpstr>Izvori i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Izrada poslovnog plana</dc:title>
  <dc:creator>Doris Pavlović</dc:creator>
  <cp:lastModifiedBy>Doris Pavlović</cp:lastModifiedBy>
  <cp:revision>66</cp:revision>
  <dcterms:created xsi:type="dcterms:W3CDTF">2020-05-12T09:38:16Z</dcterms:created>
  <dcterms:modified xsi:type="dcterms:W3CDTF">2020-05-14T14:01:36Z</dcterms:modified>
</cp:coreProperties>
</file>